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notesMasterIdLst>
    <p:notesMasterId r:id="rId42"/>
  </p:notesMasterIdLst>
  <p:handoutMasterIdLst>
    <p:handoutMasterId r:id="rId43"/>
  </p:handoutMasterIdLst>
  <p:sldIdLst>
    <p:sldId id="256" r:id="rId2"/>
    <p:sldId id="300" r:id="rId3"/>
    <p:sldId id="301" r:id="rId4"/>
    <p:sldId id="290" r:id="rId5"/>
    <p:sldId id="260" r:id="rId6"/>
    <p:sldId id="289" r:id="rId7"/>
    <p:sldId id="295" r:id="rId8"/>
    <p:sldId id="288" r:id="rId9"/>
    <p:sldId id="263" r:id="rId10"/>
    <p:sldId id="264" r:id="rId11"/>
    <p:sldId id="292" r:id="rId12"/>
    <p:sldId id="303" r:id="rId13"/>
    <p:sldId id="257" r:id="rId14"/>
    <p:sldId id="276" r:id="rId15"/>
    <p:sldId id="277" r:id="rId16"/>
    <p:sldId id="268" r:id="rId17"/>
    <p:sldId id="267" r:id="rId18"/>
    <p:sldId id="296" r:id="rId19"/>
    <p:sldId id="266" r:id="rId20"/>
    <p:sldId id="270" r:id="rId21"/>
    <p:sldId id="261" r:id="rId22"/>
    <p:sldId id="269" r:id="rId23"/>
    <p:sldId id="274" r:id="rId24"/>
    <p:sldId id="272" r:id="rId25"/>
    <p:sldId id="275" r:id="rId26"/>
    <p:sldId id="278" r:id="rId27"/>
    <p:sldId id="273" r:id="rId28"/>
    <p:sldId id="281" r:id="rId29"/>
    <p:sldId id="293" r:id="rId30"/>
    <p:sldId id="294" r:id="rId31"/>
    <p:sldId id="279" r:id="rId32"/>
    <p:sldId id="280" r:id="rId33"/>
    <p:sldId id="282" r:id="rId34"/>
    <p:sldId id="283" r:id="rId35"/>
    <p:sldId id="284" r:id="rId36"/>
    <p:sldId id="265" r:id="rId37"/>
    <p:sldId id="299" r:id="rId38"/>
    <p:sldId id="285" r:id="rId39"/>
    <p:sldId id="304" r:id="rId40"/>
    <p:sldId id="302" r:id="rId41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0000"/>
    <a:srgbClr val="CC6600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831" autoAdjust="0"/>
    <p:restoredTop sz="94660"/>
  </p:normalViewPr>
  <p:slideViewPr>
    <p:cSldViewPr>
      <p:cViewPr varScale="1">
        <p:scale>
          <a:sx n="43" d="100"/>
          <a:sy n="43" d="100"/>
        </p:scale>
        <p:origin x="-1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1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19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19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949D52F7-ECA8-4200-B250-C2B30DC6AB7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9613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2697CFC6-BEC4-4AF5-891B-12B0C18A93B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10258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62638004-65FD-48E0-87C8-235B5442BED3}" type="slidenum">
              <a:rPr lang="en-US" altLang="zh-TW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zh-TW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C75D8B58-B527-4CC8-AEFE-CAD02EFB449E}" type="slidenum">
              <a:rPr lang="en-US" altLang="zh-TW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zh-TW" smtClean="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zh-TW" altLang="en-US" smtClean="0">
                <a:ea typeface="新細明體" charset="-120"/>
              </a:rPr>
              <a:t>鹿野苑，參觀鹿野苑遺跡公園、五比丘迎佛塔、記錄了古王朝的光輝－達美克塔、僧院遺跡、初轉法輪紀念塔、博物館內二千年前的石雕與阿育王弘揚佛法的標誌－獅子吼，現已成為印度政府的鰴記。 </a:t>
            </a:r>
            <a:br>
              <a:rPr lang="zh-TW" altLang="en-US" smtClean="0">
                <a:ea typeface="新細明體" charset="-120"/>
              </a:rPr>
            </a:br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17F2857D-7A98-4195-919A-0C2FD35B28BC}" type="slidenum">
              <a:rPr lang="en-US" altLang="zh-TW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zh-TW" smtClean="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HK" altLang="en-US" smtClean="0">
              <a:ea typeface="新細明體" charset="-120"/>
            </a:endParaRPr>
          </a:p>
        </p:txBody>
      </p:sp>
      <p:sp>
        <p:nvSpPr>
          <p:cNvPr id="5632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FBCC988F-A11D-4191-BEC6-6347B2E425C5}" type="slidenum">
              <a:rPr lang="en-US" altLang="zh-TW" smtClean="0"/>
              <a:pPr eaLnBrk="1" hangingPunct="1"/>
              <a:t>12</a:t>
            </a:fld>
            <a:endParaRPr lang="en-US" altLang="zh-TW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A6E49A21-B15E-4617-8011-605E1123FEDE}" type="slidenum">
              <a:rPr lang="en-US" altLang="zh-TW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zh-TW" smtClean="0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DC1C81C0-75F1-4108-BD58-59AC1564F08C}" type="slidenum">
              <a:rPr lang="en-US" altLang="zh-TW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zh-TW" smtClean="0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B12D41DC-F71E-44D2-AC9C-B6E9922B3167}" type="slidenum">
              <a:rPr lang="en-US" altLang="zh-TW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zh-TW" smtClean="0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0212DED3-37B7-46B8-A6BA-B9CA0F0537CD}" type="slidenum">
              <a:rPr lang="en-US" altLang="zh-TW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zh-TW" smtClean="0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343317CF-6FF9-4334-8FC3-AD3F139E0801}" type="slidenum">
              <a:rPr lang="en-US" altLang="zh-TW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zh-TW" smtClean="0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7A87DF56-6C30-40A6-B425-6B8BB9720948}" type="slidenum">
              <a:rPr lang="en-US" altLang="zh-TW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zh-TW" smtClean="0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2F85DC0A-CE1C-4857-A272-B2568AC45970}" type="slidenum">
              <a:rPr lang="en-US" altLang="zh-TW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zh-TW" smtClean="0"/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6388DB01-3D64-4C6F-8705-DBAD11E00F82}" type="slidenum">
              <a:rPr lang="en-US" altLang="zh-TW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zh-TW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8324132D-4066-4A6C-8830-3A0EACB11D44}" type="slidenum">
              <a:rPr lang="en-US" altLang="zh-TW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zh-TW" smtClean="0"/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7B451008-5AD0-4EA0-8F7F-197014E49494}" type="slidenum">
              <a:rPr lang="en-US" altLang="zh-TW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zh-TW" smtClean="0"/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8A7E3B1A-BEFD-4CD8-81DA-564912B3B285}" type="slidenum">
              <a:rPr lang="en-US" altLang="zh-TW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zh-TW" smtClean="0"/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0939529E-A1A8-4FB5-95E9-588F5B9A33ED}" type="slidenum">
              <a:rPr lang="en-US" altLang="zh-TW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zh-TW" smtClean="0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548E0DDF-5EB8-477C-8A9C-31A9BB338CBF}" type="slidenum">
              <a:rPr lang="en-US" altLang="zh-TW" smtClean="0"/>
              <a:pPr eaLnBrk="1" hangingPunct="1">
                <a:spcBef>
                  <a:spcPct val="0"/>
                </a:spcBef>
              </a:pPr>
              <a:t>24</a:t>
            </a:fld>
            <a:endParaRPr lang="en-US" altLang="zh-TW" smtClean="0"/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A60ABEBD-97CC-4F5E-88EF-CF67061138C1}" type="slidenum">
              <a:rPr lang="en-US" altLang="zh-TW" smtClean="0"/>
              <a:pPr eaLnBrk="1" hangingPunct="1">
                <a:spcBef>
                  <a:spcPct val="0"/>
                </a:spcBef>
              </a:pPr>
              <a:t>25</a:t>
            </a:fld>
            <a:endParaRPr lang="en-US" altLang="zh-TW" smtClean="0"/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E31CBB07-051F-48D7-9909-492C22830E95}" type="slidenum">
              <a:rPr lang="en-US" altLang="zh-TW" smtClean="0"/>
              <a:pPr eaLnBrk="1" hangingPunct="1">
                <a:spcBef>
                  <a:spcPct val="0"/>
                </a:spcBef>
              </a:pPr>
              <a:t>26</a:t>
            </a:fld>
            <a:endParaRPr lang="en-US" altLang="zh-TW" smtClean="0"/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14CF8DE6-348A-46A1-A2B7-AD80C51E7DAD}" type="slidenum">
              <a:rPr lang="en-US" altLang="zh-TW" smtClean="0"/>
              <a:pPr eaLnBrk="1" hangingPunct="1">
                <a:spcBef>
                  <a:spcPct val="0"/>
                </a:spcBef>
              </a:pPr>
              <a:t>27</a:t>
            </a:fld>
            <a:endParaRPr lang="en-US" altLang="zh-TW" smtClean="0"/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B704ADF0-A877-4A3B-A361-DA106ED54BA8}" type="slidenum">
              <a:rPr lang="en-US" altLang="zh-TW" smtClean="0"/>
              <a:pPr eaLnBrk="1" hangingPunct="1">
                <a:spcBef>
                  <a:spcPct val="0"/>
                </a:spcBef>
              </a:pPr>
              <a:t>28</a:t>
            </a:fld>
            <a:endParaRPr lang="en-US" altLang="zh-TW" smtClean="0"/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B8403F58-3120-41B6-ADF1-4C5A9C8F2437}" type="slidenum">
              <a:rPr lang="en-US" altLang="zh-TW" smtClean="0"/>
              <a:pPr eaLnBrk="1" hangingPunct="1">
                <a:spcBef>
                  <a:spcPct val="0"/>
                </a:spcBef>
              </a:pPr>
              <a:t>29</a:t>
            </a:fld>
            <a:endParaRPr lang="en-US" altLang="zh-TW" smtClean="0"/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2C67C4DC-68AF-47E7-B937-9225174DC1F3}" type="slidenum">
              <a:rPr lang="en-US" altLang="zh-TW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zh-TW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4239D7BA-23CF-4BC3-B1D9-5B50AAC5869E}" type="slidenum">
              <a:rPr lang="en-US" altLang="zh-TW" smtClean="0"/>
              <a:pPr eaLnBrk="1" hangingPunct="1">
                <a:spcBef>
                  <a:spcPct val="0"/>
                </a:spcBef>
              </a:pPr>
              <a:t>30</a:t>
            </a:fld>
            <a:endParaRPr lang="en-US" altLang="zh-TW" smtClean="0"/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53C1A71E-2C26-44F4-B3FD-C745143F143C}" type="slidenum">
              <a:rPr lang="en-US" altLang="zh-TW" smtClean="0"/>
              <a:pPr eaLnBrk="1" hangingPunct="1">
                <a:spcBef>
                  <a:spcPct val="0"/>
                </a:spcBef>
              </a:pPr>
              <a:t>31</a:t>
            </a:fld>
            <a:endParaRPr lang="en-US" altLang="zh-TW" smtClean="0"/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7AFC200C-50E8-4D05-B759-6BD7E1A62D17}" type="slidenum">
              <a:rPr lang="en-US" altLang="zh-TW" smtClean="0"/>
              <a:pPr eaLnBrk="1" hangingPunct="1">
                <a:spcBef>
                  <a:spcPct val="0"/>
                </a:spcBef>
              </a:pPr>
              <a:t>32</a:t>
            </a:fld>
            <a:endParaRPr lang="en-US" altLang="zh-TW" smtClean="0"/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57D6D317-B400-4C68-93E5-363339B97A55}" type="slidenum">
              <a:rPr lang="en-US" altLang="zh-TW" smtClean="0"/>
              <a:pPr eaLnBrk="1" hangingPunct="1">
                <a:spcBef>
                  <a:spcPct val="0"/>
                </a:spcBef>
              </a:pPr>
              <a:t>33</a:t>
            </a:fld>
            <a:endParaRPr lang="en-US" altLang="zh-TW" smtClean="0"/>
          </a:p>
        </p:txBody>
      </p:sp>
      <p:sp>
        <p:nvSpPr>
          <p:cNvPr id="77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F71D1ECA-4626-495C-A935-517BC5E6446A}" type="slidenum">
              <a:rPr lang="en-US" altLang="zh-TW" smtClean="0"/>
              <a:pPr eaLnBrk="1" hangingPunct="1">
                <a:spcBef>
                  <a:spcPct val="0"/>
                </a:spcBef>
              </a:pPr>
              <a:t>34</a:t>
            </a:fld>
            <a:endParaRPr lang="en-US" altLang="zh-TW" smtClean="0"/>
          </a:p>
        </p:txBody>
      </p:sp>
      <p:sp>
        <p:nvSpPr>
          <p:cNvPr id="788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7CE9E0F7-4BD6-4190-B086-372A14FD5FC1}" type="slidenum">
              <a:rPr lang="en-US" altLang="zh-TW" smtClean="0"/>
              <a:pPr eaLnBrk="1" hangingPunct="1">
                <a:spcBef>
                  <a:spcPct val="0"/>
                </a:spcBef>
              </a:pPr>
              <a:t>35</a:t>
            </a:fld>
            <a:endParaRPr lang="en-US" altLang="zh-TW" smtClean="0"/>
          </a:p>
        </p:txBody>
      </p:sp>
      <p:sp>
        <p:nvSpPr>
          <p:cNvPr id="798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2C32B91A-2833-40E9-BD18-A1C2B2F57B72}" type="slidenum">
              <a:rPr lang="en-US" altLang="zh-TW" smtClean="0"/>
              <a:pPr eaLnBrk="1" hangingPunct="1">
                <a:spcBef>
                  <a:spcPct val="0"/>
                </a:spcBef>
              </a:pPr>
              <a:t>36</a:t>
            </a:fld>
            <a:endParaRPr lang="en-US" altLang="zh-TW" smtClean="0"/>
          </a:p>
        </p:txBody>
      </p:sp>
      <p:sp>
        <p:nvSpPr>
          <p:cNvPr id="80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4AAD52EC-0067-4124-8063-FC36D04C3DD8}" type="slidenum">
              <a:rPr lang="en-US" altLang="zh-TW" smtClean="0"/>
              <a:pPr eaLnBrk="1" hangingPunct="1">
                <a:spcBef>
                  <a:spcPct val="0"/>
                </a:spcBef>
              </a:pPr>
              <a:t>37</a:t>
            </a:fld>
            <a:endParaRPr lang="en-US" altLang="zh-TW" smtClean="0"/>
          </a:p>
        </p:txBody>
      </p:sp>
      <p:sp>
        <p:nvSpPr>
          <p:cNvPr id="819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101D4565-CB0D-47DC-9281-C9B6BFD59E22}" type="slidenum">
              <a:rPr lang="en-US" altLang="zh-TW" smtClean="0"/>
              <a:pPr eaLnBrk="1" hangingPunct="1">
                <a:spcBef>
                  <a:spcPct val="0"/>
                </a:spcBef>
              </a:pPr>
              <a:t>38</a:t>
            </a:fld>
            <a:endParaRPr lang="en-US" altLang="zh-TW" smtClean="0"/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HK" altLang="en-US" smtClean="0">
              <a:ea typeface="新細明體" charset="-120"/>
            </a:endParaRPr>
          </a:p>
        </p:txBody>
      </p:sp>
      <p:sp>
        <p:nvSpPr>
          <p:cNvPr id="8397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BF36DD10-8D96-4164-B55B-2674E3BB36CD}" type="slidenum">
              <a:rPr lang="en-US" altLang="zh-TW" smtClean="0"/>
              <a:pPr eaLnBrk="1" hangingPunct="1"/>
              <a:t>39</a:t>
            </a:fld>
            <a:endParaRPr lang="en-US" altLang="zh-TW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F18ECC72-25A8-403F-9129-E4FFCC952D84}" type="slidenum">
              <a:rPr lang="en-US" altLang="zh-TW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zh-TW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HK" altLang="en-US" smtClean="0">
              <a:ea typeface="新細明體" charset="-120"/>
            </a:endParaRPr>
          </a:p>
        </p:txBody>
      </p:sp>
      <p:sp>
        <p:nvSpPr>
          <p:cNvPr id="8499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FA8F1354-325D-417B-9927-680D585C73D0}" type="slidenum">
              <a:rPr lang="en-US" altLang="zh-TW" smtClean="0"/>
              <a:pPr eaLnBrk="1" hangingPunct="1">
                <a:spcBef>
                  <a:spcPct val="0"/>
                </a:spcBef>
              </a:pPr>
              <a:t>40</a:t>
            </a:fld>
            <a:endParaRPr lang="en-US" altLang="zh-TW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E5FBDECF-D85F-405D-9803-00D4710951FE}" type="slidenum">
              <a:rPr lang="en-US" altLang="zh-TW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zh-TW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BDAFB725-C601-480B-9069-8B759BE3587A}" type="slidenum">
              <a:rPr lang="en-US" altLang="zh-TW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zh-TW" smtClean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2CA5B028-6D88-42D3-AD07-A7A58C3B1EAE}" type="slidenum">
              <a:rPr lang="en-US" altLang="zh-TW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zh-TW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F50E9844-1E08-4F43-B665-8230A1266F14}" type="slidenum">
              <a:rPr lang="en-US" altLang="zh-TW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zh-TW" smtClean="0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46DC2AA5-3B0D-4F24-99F7-0071D1747C9B}" type="slidenum">
              <a:rPr lang="en-US" altLang="zh-TW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zh-TW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 smtClean="0">
              <a:ea typeface="新細明體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HK" altLang="zh-HK" sz="2400" smtClean="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HK" altLang="zh-HK" sz="2400" smtClean="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HK" altLang="zh-HK" sz="2400" smtClean="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HK" altLang="zh-HK" sz="2400" smtClean="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HK" altLang="zh-HK" sz="2400" smtClean="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HK" altLang="zh-HK" sz="2400" smtClean="0">
                <a:latin typeface="Times New Roman" pitchFamily="18" charset="0"/>
              </a:endParaRPr>
            </a:p>
          </p:txBody>
        </p:sp>
      </p:grpSp>
      <p:sp>
        <p:nvSpPr>
          <p:cNvPr id="24884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24884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C8AC6-DC7D-4C94-82FE-E6328B3C092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86577704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761DA-4F87-4BBC-B913-83ADE51003A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1316584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08FF6-AA5B-4B7A-8D45-B22FB1D3D9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16510696"/>
      </p:ext>
    </p:extLst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445E4-FF16-4FC5-9EF8-8D03EE06006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86631346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1BADE-D5D6-49E5-A561-3FB3A26A50D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280913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F8572-A939-4899-98F8-CD01CF40591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4136418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75AD7-B430-4351-A898-F73B5053ABA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10797540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F4555-73A8-4832-8B66-F601B57AAFC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00024176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3E10D-A951-4D9D-90A9-D3BC42B8EA6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32700920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B176D-BE34-4D95-B6A7-7D0E053E95B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45147322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5B641-FB6D-4EC8-85A2-45236FD1C3B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58754271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EBD73-F979-47A7-BC04-C133806BF3B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02534610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HK" altLang="zh-HK" sz="2400" smtClean="0"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HK" altLang="zh-HK" sz="2400" smtClean="0"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HK" altLang="zh-HK" sz="2400" smtClean="0"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HK" altLang="zh-HK" sz="2400" smtClean="0"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HK" altLang="zh-HK" sz="2400" smtClean="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4781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4781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4781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ea typeface="新細明體" pitchFamily="18" charset="-120"/>
              </a:defRPr>
            </a:lvl1pPr>
          </a:lstStyle>
          <a:p>
            <a:pPr>
              <a:defRPr/>
            </a:pPr>
            <a:fld id="{B33B0357-5919-48AB-A02E-DB1A316D334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kumimoji="1" sz="27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kumimoji="1" sz="23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hyperlink" Target="http://images.google.com.hk/imgres?imgurl=http://www.gampopacenter.org/hr01.gif&amp;imgrefurl=http://www.gampopacenter.org/hr01.htm&amp;h=453&amp;w=289&amp;sz=104&amp;hl=zh-TW&amp;start=1&amp;tbnid=gsR-I44rvenMJM:&amp;tbnh=127&amp;tbnw=81&amp;prev=/images%3Fq%3D%25E7%259A%2588%25E4%25BE%259D%25E5%25A2%2583%26svnum%3D10%26hl%3Dzh-TW%26lr%3D%26sa%3DG" TargetMode="External"/><Relationship Id="rId7" Type="http://schemas.openxmlformats.org/officeDocument/2006/relationships/hyperlink" Target="http://images.google.com.hk/imgres?imgurl=http://prog.mars-lab.idv.tw/kagyu1-0/Funchis/image/67.jpg&amp;imgrefurl=http://prog.mars-lab.idv.tw/kagyu1-0/Funchis/kagyu/school_pix_name/rrrd.htm&amp;h=1043&amp;w=801&amp;sz=197&amp;hl=zh-TW&amp;start=8&amp;tbnid=wOuF0vqNbkDS1M:&amp;tbnh=150&amp;tbnw=115&amp;prev=/images%3Fq%3D%25E7%259A%2588%25E4%25BE%259D%25E5%25A2%2583%26svnum%3D10%26hl%3Dzh-TW%26lr%3D%26sa%3D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jpeg"/><Relationship Id="rId5" Type="http://schemas.openxmlformats.org/officeDocument/2006/relationships/hyperlink" Target="http://images.google.com.hk/imgres?imgurl=http://www.gc-dpkg.org.tw/images/02a-%E7%9A%88%E4%BE%9D%E5%A2%83.JPG&amp;imgrefurl=http://www.gc-dpkg.org.tw/&amp;h=800&amp;w=558&amp;sz=117&amp;hl=zh-TW&amp;start=2&amp;tbnid=z_ihehagl3rsWM:&amp;tbnh=143&amp;tbnw=100&amp;prev=/images%3Fq%3D%25E7%259A%2588%25E4%25BE%259D%25E5%25A2%2583%26svnum%3D10%26hl%3Dzh-TW%26lr%3D%26sa%3DG" TargetMode="External"/><Relationship Id="rId4" Type="http://schemas.openxmlformats.org/officeDocument/2006/relationships/image" Target="../media/image2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hyperlink" Target="http://www.purelandsect.com/fdgsh/img/shjmngsh_lyy_d.jpg" TargetMode="External"/><Relationship Id="rId7" Type="http://schemas.openxmlformats.org/officeDocument/2006/relationships/hyperlink" Target="http://www.purelandsect.com/fdgsh/img/shjmngsh_hyff_d.jpg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hyperlink" Target="http://www.purelandsect.com/fdgsh/img/shjmngsh_wdshf_d.jpg" TargetMode="External"/><Relationship Id="rId4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images.google.com.hk/imgres?imgurl=http://fy.fjnet.com/images/qx02.jpg&amp;imgrefurl=http://fy.fjnet.com/barts.htm&amp;h=496&amp;w=396&amp;sz=55&amp;hl=zh-TW&amp;start=5&amp;tbnid=wzW7l_qLr0AuaM:&amp;tbnh=130&amp;tbnw=104&amp;prev=/images%3Fq%3D%25E4%25BD%259B%26svnum%3D10%26hl%3Dzh-TW%26lr%3D%26sa%3DG" TargetMode="External"/><Relationship Id="rId7" Type="http://schemas.openxmlformats.org/officeDocument/2006/relationships/hyperlink" Target="http://images.google.com.hk/imgres?imgurl=http://www.chinawestnews.net/gb/westnews/xbls/zjhd/images/00043614.jpg&amp;imgrefurl=http://www.chinawestnews.net/gb/westnews/xbls/zjhd/userobject1ai332338.html&amp;h=500&amp;w=338&amp;sz=83&amp;hl=zh-TW&amp;start=27&amp;tbnid=vFh5GxZIgsBSyM:&amp;tbnh=130&amp;tbnw=88&amp;prev=/images%3Fq%3D%25E5%2583%25A7%25E4%25BA%25BA%26start%3D18%26ndsp%3D18%26svnum%3D10%26hl%3Dzh-TW%26lr%3D%26sa%3D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images.google.com.hk/imgres?imgurl=http://www.wenbao.net/html/whyichan/64th/images/62-1.jpg&amp;imgrefurl=http://www.wenbao.net/html/whyichan/64th/62xixiawenfojing.htm&amp;h=193&amp;w=341&amp;sz=15&amp;hl=zh-TW&amp;start=24&amp;tbnid=MlsEpG2Z55K_9M:&amp;tbnh=68&amp;tbnw=120&amp;prev=/images%3Fq%3D%25E4%25BD%259B%25E7%25B6%2593%26start%3D18%26ndsp%3D18%26svnum%3D10%26hl%3Dzh-TW%26lr%3D%26sa%3DN" TargetMode="Externa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relandsect.com/fdgsh/img/shjmngsh_jj_d.jpg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http://images.google.com.hk/imgres?imgurl=http://www.buddhanet.com.tw/buddha50/91wido/images/890518.jpg&amp;imgrefurl=http://www.buddhanet.com.tw/buddha50/91wido/new_page_1.htm&amp;h=542&amp;w=373&amp;sz=50&amp;hl=zh-TW&amp;start=156&amp;tbnid=mDcrB8w8Iy5fIM:&amp;tbnh=132&amp;tbnw=91&amp;prev=/images%3Fq%3D%25E4%25B8%2589%25E5%25AF%25B6%26start%3D144%26ndsp%3D18%26svnum%3D10%26hl%3Dzh-TW%26lr%3D%26sa%3DN" TargetMode="External"/><Relationship Id="rId7" Type="http://schemas.openxmlformats.org/officeDocument/2006/relationships/hyperlink" Target="http://images.google.com.hk/imgres?imgurl=http://my.thanhsiang.org/av/images/ww/fotuo.jpg&amp;imgrefurl=http://my.thanhsiang.org/av/chinesetrad/sweiwu.html&amp;h=110&amp;w=139&amp;sz=4&amp;hl=zh-TW&amp;start=29&amp;tbnid=BagKiVWGfvsnXM:&amp;tbnh=74&amp;tbnw=93&amp;prev=/images%3Fq%3D%25E7%259A%2588%25E4%25BE%259D%25E4%25B8%2589%25E5%25AF%25B6%26start%3D18%26ndsp%3D18%26svnum%3D10%26hl%3Dzh-TW%26lr%3D%26sa%3D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hyperlink" Target="http://images.google.com.hk/imgres?imgurl=http://www.chiefsun.org.tw/foism/dharma/photo/12-1.jpg&amp;imgrefurl=http://www.chiefsun.org.tw/foism/dharma/12.htm&amp;h=188&amp;w=250&amp;sz=20&amp;hl=zh-TW&amp;start=20&amp;tbnid=PEiqcHUurgxOGM:&amp;tbnh=83&amp;tbnw=111&amp;prev=/images%3Fq%3D%25E7%259A%2588%25E4%25BE%259D%25E4%25B8%2589%25E5%25AF%25B6%26start%3D18%26ndsp%3D18%26svnum%3D10%26hl%3Dzh-TW%26lr%3D%26sa%3DN" TargetMode="External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hyperlink" Target="http://www.purelandsect.com/fdgsh/img/shjmngsh_chf_d.jpg" TargetMode="External"/><Relationship Id="rId18" Type="http://schemas.openxmlformats.org/officeDocument/2006/relationships/image" Target="../media/image16.jpeg"/><Relationship Id="rId26" Type="http://schemas.openxmlformats.org/officeDocument/2006/relationships/image" Target="../media/image20.jpeg"/><Relationship Id="rId3" Type="http://schemas.openxmlformats.org/officeDocument/2006/relationships/hyperlink" Target="http://www.purelandsect.com/fdgsh/img/shjmngsh_lyy_d.jpg" TargetMode="External"/><Relationship Id="rId21" Type="http://schemas.openxmlformats.org/officeDocument/2006/relationships/hyperlink" Target="http://www.purelandsect.com/fdgsh/img/shjmngsh_shndz_d.jpg" TargetMode="External"/><Relationship Id="rId7" Type="http://schemas.openxmlformats.org/officeDocument/2006/relationships/hyperlink" Target="http://www.purelandsect.com/fdgsh/img/shjmngsh_zht_d.jpg" TargetMode="External"/><Relationship Id="rId12" Type="http://schemas.openxmlformats.org/officeDocument/2006/relationships/image" Target="../media/image13.jpeg"/><Relationship Id="rId17" Type="http://schemas.openxmlformats.org/officeDocument/2006/relationships/hyperlink" Target="http://www.purelandsect.com/fdgsh/img/shjmngsh_wdshf_d.jpg" TargetMode="External"/><Relationship Id="rId25" Type="http://schemas.openxmlformats.org/officeDocument/2006/relationships/hyperlink" Target="http://www.purelandsect.com/fdgsh/img/shjmngsh_qyjsh_d.jpg" TargetMode="External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15.jpeg"/><Relationship Id="rId20" Type="http://schemas.openxmlformats.org/officeDocument/2006/relationships/image" Target="../media/image17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jpeg"/><Relationship Id="rId11" Type="http://schemas.openxmlformats.org/officeDocument/2006/relationships/hyperlink" Target="http://www.purelandsect.com/fdgsh/img/shjmngsh_shoulbq_d.jpg" TargetMode="External"/><Relationship Id="rId24" Type="http://schemas.openxmlformats.org/officeDocument/2006/relationships/image" Target="../media/image19.jpeg"/><Relationship Id="rId5" Type="http://schemas.openxmlformats.org/officeDocument/2006/relationships/hyperlink" Target="http://www.purelandsect.com/fdgsh/img/shjmngsh_flun_d.jpg" TargetMode="External"/><Relationship Id="rId15" Type="http://schemas.openxmlformats.org/officeDocument/2006/relationships/hyperlink" Target="http://www.purelandsect.com/fdgsh/img/shjmngsh_hyff_d.jpg" TargetMode="External"/><Relationship Id="rId23" Type="http://schemas.openxmlformats.org/officeDocument/2006/relationships/hyperlink" Target="http://www.purelandsect.com/fdgsh/img/shjmngsh_ljsh_d.jpg" TargetMode="External"/><Relationship Id="rId28" Type="http://schemas.openxmlformats.org/officeDocument/2006/relationships/image" Target="../media/image21.jpeg"/><Relationship Id="rId10" Type="http://schemas.openxmlformats.org/officeDocument/2006/relationships/image" Target="../media/image12.jpeg"/><Relationship Id="rId19" Type="http://schemas.openxmlformats.org/officeDocument/2006/relationships/hyperlink" Target="http://www.purelandsect.com/fdgsh/img/shjmngsh_wsch_d.jpg" TargetMode="External"/><Relationship Id="rId4" Type="http://schemas.openxmlformats.org/officeDocument/2006/relationships/image" Target="../media/image9.jpeg"/><Relationship Id="rId9" Type="http://schemas.openxmlformats.org/officeDocument/2006/relationships/hyperlink" Target="http://www.purelandsect.com/fdgsh/img/shjmngsh_shlxi_d.jpg" TargetMode="External"/><Relationship Id="rId14" Type="http://schemas.openxmlformats.org/officeDocument/2006/relationships/image" Target="../media/image14.jpeg"/><Relationship Id="rId22" Type="http://schemas.openxmlformats.org/officeDocument/2006/relationships/image" Target="../media/image18.jpeg"/><Relationship Id="rId27" Type="http://schemas.openxmlformats.org/officeDocument/2006/relationships/hyperlink" Target="http://www.purelandsect.com/fdgsh/img/shjmngsh_lsbq_d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 sz="6000" smtClean="0">
                <a:solidFill>
                  <a:srgbClr val="FF0000"/>
                </a:solidFill>
                <a:ea typeface="文鼎中粗隸" pitchFamily="49" charset="-120"/>
              </a:rPr>
              <a:t>皈依　與　受戒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sz="4800" smtClean="0">
                <a:solidFill>
                  <a:schemeClr val="hlink"/>
                </a:solidFill>
              </a:rPr>
              <a:t>三皈</a:t>
            </a:r>
            <a:r>
              <a:rPr lang="zh-TW" altLang="en-US" sz="4800" smtClean="0">
                <a:solidFill>
                  <a:schemeClr val="tx2"/>
                </a:solidFill>
              </a:rPr>
              <a:t>	</a:t>
            </a:r>
            <a:r>
              <a:rPr lang="zh-TW" altLang="en-US" sz="4800" smtClean="0"/>
              <a:t>	</a:t>
            </a:r>
            <a:r>
              <a:rPr lang="zh-TW" altLang="en-US" sz="4800" smtClean="0">
                <a:solidFill>
                  <a:srgbClr val="996600"/>
                </a:solidFill>
              </a:rPr>
              <a:t>五戒</a:t>
            </a:r>
          </a:p>
        </p:txBody>
      </p:sp>
      <p:pic>
        <p:nvPicPr>
          <p:cNvPr id="3076" name="Picture 4" descr="BUDDH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692150"/>
            <a:ext cx="1455737" cy="250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Photograp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36838"/>
            <a:ext cx="5230812" cy="392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 descr="Photograp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49275"/>
            <a:ext cx="4619625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8916" name="Group 4"/>
          <p:cNvGraphicFramePr>
            <a:graphicFrameLocks noGrp="1"/>
          </p:cNvGraphicFramePr>
          <p:nvPr/>
        </p:nvGraphicFramePr>
        <p:xfrm>
          <a:off x="179388" y="549275"/>
          <a:ext cx="7526337" cy="1189038"/>
        </p:xfrm>
        <a:graphic>
          <a:graphicData uri="http://schemas.openxmlformats.org/drawingml/2006/table">
            <a:tbl>
              <a:tblPr/>
              <a:tblGrid>
                <a:gridCol w="7526337"/>
              </a:tblGrid>
              <a:tr h="1189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3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zh-TW" alt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文鼎中粗隸" pitchFamily="49" charset="-120"/>
                          <a:ea typeface="文鼎中粗隸" pitchFamily="49" charset="-120"/>
                          <a:cs typeface="Tahoma" pitchFamily="34" charset="0"/>
                        </a:rPr>
                        <a:t>初轉法輪 </a:t>
                      </a:r>
                      <a:r>
                        <a:rPr kumimoji="1" lang="en-US" altLang="zh-TW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文鼎中粗隸" pitchFamily="49" charset="-120"/>
                          <a:ea typeface="文鼎中粗隸" pitchFamily="49" charset="-120"/>
                          <a:cs typeface="Tahoma" pitchFamily="34" charset="0"/>
                        </a:rPr>
                        <a:t>- </a:t>
                      </a:r>
                      <a:r>
                        <a:rPr kumimoji="1" lang="zh-TW" alt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文鼎中粗隸" pitchFamily="49" charset="-120"/>
                          <a:ea typeface="文鼎中粗隸" pitchFamily="49" charset="-120"/>
                          <a:cs typeface="Tahoma" pitchFamily="34" charset="0"/>
                        </a:rPr>
                        <a:t>鹿野苑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 sz="5400" smtClean="0">
                <a:solidFill>
                  <a:srgbClr val="FF0000"/>
                </a:solidFill>
                <a:ea typeface="文鼎中粗隸" pitchFamily="49" charset="-120"/>
              </a:rPr>
              <a:t>三根本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rgbClr val="CC6600"/>
                </a:solidFill>
              </a:rPr>
              <a:t>根本上師（加持根本）</a:t>
            </a:r>
          </a:p>
          <a:p>
            <a:pPr eaLnBrk="1" hangingPunct="1"/>
            <a:r>
              <a:rPr lang="zh-TW" altLang="en-US" smtClean="0">
                <a:solidFill>
                  <a:srgbClr val="CC6600"/>
                </a:solidFill>
              </a:rPr>
              <a:t>根本本尊（成就根本）</a:t>
            </a:r>
          </a:p>
          <a:p>
            <a:pPr eaLnBrk="1" hangingPunct="1"/>
            <a:r>
              <a:rPr lang="zh-TW" altLang="en-US" smtClean="0">
                <a:solidFill>
                  <a:srgbClr val="CC6600"/>
                </a:solidFill>
              </a:rPr>
              <a:t>根本空行（事業根本）</a:t>
            </a:r>
          </a:p>
        </p:txBody>
      </p:sp>
      <p:pic>
        <p:nvPicPr>
          <p:cNvPr id="13316" name="Picture 7" descr="hr0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341438"/>
            <a:ext cx="77152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9" descr="02a-%E7%9A%88%E4%BE%9D%E5%A2%83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844675"/>
            <a:ext cx="95250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11" descr="67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49275"/>
            <a:ext cx="109537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</a:rPr>
              <a:t>自我承諾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altLang="zh-TW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</a:rPr>
              <a:t>生命定向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altLang="zh-TW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</a:rPr>
              <a:t>殊勝修行</a:t>
            </a:r>
            <a:endParaRPr lang="zh-HK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339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zh-TW" altLang="en-US" sz="5400" smtClean="0">
                <a:solidFill>
                  <a:srgbClr val="FF0000"/>
                </a:solidFill>
              </a:rPr>
              <a:t>皈依的意義</a:t>
            </a:r>
            <a:endParaRPr lang="zh-HK" altLang="en-US" sz="54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 sz="5400" smtClean="0">
                <a:solidFill>
                  <a:srgbClr val="FF0000"/>
                </a:solidFill>
                <a:ea typeface="文鼎中粗隸" pitchFamily="49" charset="-120"/>
              </a:rPr>
              <a:t>戒律</a:t>
            </a:r>
            <a:r>
              <a:rPr lang="zh-TW" altLang="en-US" smtClean="0"/>
              <a:t> </a:t>
            </a:r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zh-TW" altLang="en-US" sz="2800" smtClean="0">
                <a:solidFill>
                  <a:srgbClr val="5959FF"/>
                </a:solidFill>
              </a:rPr>
              <a:t>戒，</a:t>
            </a:r>
            <a:r>
              <a:rPr lang="en-US" altLang="zh-TW" sz="2800" smtClean="0">
                <a:solidFill>
                  <a:srgbClr val="5959FF"/>
                </a:solidFill>
              </a:rPr>
              <a:t>Sila</a:t>
            </a:r>
            <a:r>
              <a:rPr lang="zh-TW" altLang="en-US" sz="2800" smtClean="0">
                <a:solidFill>
                  <a:srgbClr val="5959FF"/>
                </a:solidFill>
              </a:rPr>
              <a:t>，尸羅</a:t>
            </a:r>
          </a:p>
          <a:p>
            <a:pPr algn="l" eaLnBrk="1" hangingPunct="1">
              <a:lnSpc>
                <a:spcPct val="80000"/>
              </a:lnSpc>
            </a:pPr>
            <a:r>
              <a:rPr lang="zh-TW" altLang="en-US" sz="2800" smtClean="0">
                <a:solidFill>
                  <a:srgbClr val="5959FF"/>
                </a:solidFill>
              </a:rPr>
              <a:t>律 ，</a:t>
            </a:r>
            <a:r>
              <a:rPr lang="en-US" altLang="zh-TW" sz="2800" smtClean="0">
                <a:solidFill>
                  <a:srgbClr val="5959FF"/>
                </a:solidFill>
              </a:rPr>
              <a:t>Vinaya</a:t>
            </a:r>
            <a:r>
              <a:rPr lang="zh-TW" altLang="en-US" sz="2800" smtClean="0">
                <a:solidFill>
                  <a:srgbClr val="5959FF"/>
                </a:solidFill>
              </a:rPr>
              <a:t>，毗奈耶</a:t>
            </a:r>
          </a:p>
          <a:p>
            <a:pPr algn="l" eaLnBrk="1" hangingPunct="1">
              <a:lnSpc>
                <a:spcPct val="80000"/>
              </a:lnSpc>
            </a:pPr>
            <a:r>
              <a:rPr lang="en-US" altLang="zh-TW" sz="2800" smtClean="0">
                <a:solidFill>
                  <a:srgbClr val="5959FF"/>
                </a:solidFill>
              </a:rPr>
              <a:t>Sila</a:t>
            </a:r>
            <a:r>
              <a:rPr lang="zh-TW" altLang="en-US" sz="2800" smtClean="0">
                <a:solidFill>
                  <a:srgbClr val="5959FF"/>
                </a:solidFill>
                <a:sym typeface="Wingdings" pitchFamily="2" charset="2"/>
              </a:rPr>
              <a:t>：戒律，美德，訓練，行儀</a:t>
            </a:r>
          </a:p>
          <a:p>
            <a:pPr algn="l" eaLnBrk="1" hangingPunct="1">
              <a:lnSpc>
                <a:spcPct val="80000"/>
              </a:lnSpc>
            </a:pPr>
            <a:r>
              <a:rPr lang="zh-TW" altLang="en-US" sz="2800" smtClean="0">
                <a:solidFill>
                  <a:srgbClr val="5959FF"/>
                </a:solidFill>
              </a:rPr>
              <a:t>佛教戒律：佛教徒生活的準則</a:t>
            </a:r>
          </a:p>
          <a:p>
            <a:pPr eaLnBrk="1" hangingPunct="1">
              <a:lnSpc>
                <a:spcPct val="80000"/>
              </a:lnSpc>
            </a:pPr>
            <a:endParaRPr lang="en-US" altLang="zh-TW" sz="2800" smtClean="0"/>
          </a:p>
        </p:txBody>
      </p:sp>
    </p:spTree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>
              <a:buFont typeface="Wingdings" pitchFamily="2" charset="2"/>
              <a:buNone/>
            </a:pPr>
            <a:r>
              <a:rPr lang="zh-TW" altLang="en-US" sz="2800" smtClean="0">
                <a:solidFill>
                  <a:srgbClr val="FF0000"/>
                </a:solidFill>
              </a:rPr>
              <a:t>「言尸羅者，此名清涼，亦名為戒。三業炎火，焚燒行人。事等如燒，戒能防息，故名清涼。清涼之名，正翻彼也。以能防禁，故名為戒。」</a:t>
            </a:r>
            <a:r>
              <a:rPr lang="zh-TW" altLang="en-US" sz="2400" smtClean="0"/>
              <a:t> </a:t>
            </a:r>
            <a:endParaRPr lang="zh-TW" altLang="en-US" smtClean="0"/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rgbClr val="996600"/>
                </a:solidFill>
                <a:ea typeface="文鼎中楷" pitchFamily="49" charset="-120"/>
              </a:rPr>
              <a:t>大乘義章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 sz="4000" smtClean="0">
                <a:solidFill>
                  <a:srgbClr val="FF0000"/>
                </a:solidFill>
              </a:rPr>
              <a:t>「一切眾生，初入三寶海，以信為本。住在佛家，以戒為本。」</a:t>
            </a:r>
            <a:r>
              <a:rPr lang="zh-TW" altLang="en-US" sz="4000" smtClean="0"/>
              <a:t> 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rgbClr val="996600"/>
                </a:solidFill>
                <a:ea typeface="文鼎勘亭流" pitchFamily="49" charset="-120"/>
              </a:rPr>
              <a:t>瓔珞本業經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zh-TW" altLang="en-US" sz="2800" smtClean="0">
                <a:solidFill>
                  <a:srgbClr val="FF0000"/>
                </a:solidFill>
              </a:rPr>
              <a:t>佛子，憶念吾戒，必得道果，在吾左右，雖常見吾，不順吾戒，終不得道 。</a:t>
            </a:r>
          </a:p>
        </p:txBody>
      </p:sp>
      <p:sp>
        <p:nvSpPr>
          <p:cNvPr id="1843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006600"/>
                </a:solidFill>
                <a:ea typeface="文鼎中粗隸" pitchFamily="49" charset="-120"/>
              </a:rPr>
              <a:t>《</a:t>
            </a:r>
            <a:r>
              <a:rPr lang="zh-TW" altLang="en-US" smtClean="0">
                <a:solidFill>
                  <a:srgbClr val="006600"/>
                </a:solidFill>
                <a:ea typeface="文鼎中粗隸" pitchFamily="49" charset="-120"/>
              </a:rPr>
              <a:t>四十二章經</a:t>
            </a:r>
            <a:r>
              <a:rPr lang="en-US" altLang="zh-TW" smtClean="0">
                <a:solidFill>
                  <a:srgbClr val="006600"/>
                </a:solidFill>
                <a:ea typeface="文鼎中粗隸" pitchFamily="49" charset="-120"/>
              </a:rPr>
              <a:t>》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5400" smtClean="0">
                <a:solidFill>
                  <a:srgbClr val="FF0000"/>
                </a:solidFill>
                <a:ea typeface="文鼎中粗隸" pitchFamily="49" charset="-120"/>
              </a:rPr>
              <a:t>戒的由來</a:t>
            </a:r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40188" cy="4530725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006600"/>
                </a:solidFill>
              </a:rPr>
              <a:t>佛陀成道後初十二年，並未制戒，十二年後，因有弟子的行為有違修道之精神，佛陀制戒，實亦為此</a:t>
            </a:r>
            <a:r>
              <a:rPr lang="zh-TW" altLang="en-US" smtClean="0"/>
              <a:t>。 </a:t>
            </a:r>
          </a:p>
        </p:txBody>
      </p:sp>
      <p:sp>
        <p:nvSpPr>
          <p:cNvPr id="19460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4646613" y="1600200"/>
            <a:ext cx="4040187" cy="4530725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FF0000"/>
                </a:solidFill>
              </a:rPr>
              <a:t>隨犯隨制的經驗性</a:t>
            </a:r>
          </a:p>
          <a:p>
            <a:pPr eaLnBrk="1" hangingPunct="1"/>
            <a:r>
              <a:rPr lang="zh-TW" altLang="en-US" smtClean="0">
                <a:solidFill>
                  <a:srgbClr val="FF0000"/>
                </a:solidFill>
              </a:rPr>
              <a:t>因地因時的機宜性</a:t>
            </a:r>
          </a:p>
          <a:p>
            <a:pPr eaLnBrk="1" hangingPunct="1"/>
            <a:r>
              <a:rPr lang="zh-TW" altLang="en-US" smtClean="0">
                <a:solidFill>
                  <a:srgbClr val="FF0000"/>
                </a:solidFill>
              </a:rPr>
              <a:t>集眾議定的民主性</a:t>
            </a:r>
          </a:p>
          <a:p>
            <a:pPr eaLnBrk="1" hangingPunct="1"/>
            <a:r>
              <a:rPr lang="zh-TW" altLang="en-US" smtClean="0">
                <a:solidFill>
                  <a:srgbClr val="FF0000"/>
                </a:solidFill>
              </a:rPr>
              <a:t>定慧圓滿的目的性</a:t>
            </a:r>
          </a:p>
          <a:p>
            <a:pPr eaLnBrk="1" hangingPunct="1"/>
            <a:endParaRPr lang="en-US" altLang="zh-TW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5400" smtClean="0">
                <a:solidFill>
                  <a:srgbClr val="FF3300"/>
                </a:solidFill>
                <a:ea typeface="文鼎中粗隸" pitchFamily="49" charset="-120"/>
              </a:rPr>
              <a:t>佛教僧團的建立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800" smtClean="0">
                <a:solidFill>
                  <a:srgbClr val="006600"/>
                </a:solidFill>
              </a:rPr>
              <a:t>六種和同愛敬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smtClean="0">
                <a:solidFill>
                  <a:schemeClr val="hlink"/>
                </a:solidFill>
              </a:rPr>
              <a:t>外同他善，稱為和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smtClean="0">
                <a:solidFill>
                  <a:schemeClr val="hlink"/>
                </a:solidFill>
              </a:rPr>
              <a:t>	內自謙卑，稱為敬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smtClean="0">
                <a:solidFill>
                  <a:srgbClr val="CC6600"/>
                </a:solidFill>
              </a:rPr>
              <a:t>身和敬	   身和共住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smtClean="0">
                <a:solidFill>
                  <a:srgbClr val="CC6600"/>
                </a:solidFill>
              </a:rPr>
              <a:t>口和敬	   口和無諍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smtClean="0">
                <a:solidFill>
                  <a:srgbClr val="CC6600"/>
                </a:solidFill>
              </a:rPr>
              <a:t>意和敬 　　意和同事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smtClean="0">
                <a:solidFill>
                  <a:srgbClr val="CC6600"/>
                </a:solidFill>
              </a:rPr>
              <a:t>戒和敬    　 戒和同修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smtClean="0">
                <a:solidFill>
                  <a:srgbClr val="CC6600"/>
                </a:solidFill>
              </a:rPr>
              <a:t>見和敬    　 見和同解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smtClean="0">
                <a:solidFill>
                  <a:srgbClr val="CC6600"/>
                </a:solidFill>
              </a:rPr>
              <a:t>利和敬    　 利和同均</a:t>
            </a:r>
            <a:r>
              <a:rPr lang="zh-TW" altLang="en-US" sz="2800" smtClean="0"/>
              <a:t> </a:t>
            </a:r>
          </a:p>
        </p:txBody>
      </p:sp>
      <p:pic>
        <p:nvPicPr>
          <p:cNvPr id="20484" name="Picture 4" descr="图为释迦牟尼在鹿野苑第一次说法。他面前是曾跟随他苦行过的五位亲族弟子，阿若侨陈如、摩诃男拘利、跋提、阿说示、十力迦叶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3789363"/>
            <a:ext cx="1584325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5" descr="图为释迦牟尼在向外道领袖们解说他证悟的佛法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3068638"/>
            <a:ext cx="1284287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6" descr="图中的众多人像，是表现天神和众生都在请求释迦牟尼弘扬佛法，救度众生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060575"/>
            <a:ext cx="14668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5400" smtClean="0">
                <a:solidFill>
                  <a:srgbClr val="FF0000"/>
                </a:solidFill>
                <a:ea typeface="文鼎中粗隸" pitchFamily="49" charset="-120"/>
              </a:rPr>
              <a:t>以戒為師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rgbClr val="006600"/>
                </a:solidFill>
              </a:rPr>
              <a:t>直到佛將涅槃時，猶告誡弟子不忘戒律，其遺囑曰：‘汝等比丘，於我滅後，當尊重波羅提木叉，如闇遇明，貧人得寶，當知此則是汝等大師，若我住世，無異此也。’ </a:t>
            </a:r>
          </a:p>
          <a:p>
            <a:pPr eaLnBrk="1" hangingPunct="1"/>
            <a:r>
              <a:rPr lang="zh-TW" altLang="en-US" smtClean="0">
                <a:solidFill>
                  <a:srgbClr val="CC6600"/>
                </a:solidFill>
              </a:rPr>
              <a:t>佛陀入滅時，曾咐囑阿難，</a:t>
            </a:r>
            <a:r>
              <a:rPr lang="en-US" altLang="zh-TW" smtClean="0">
                <a:solidFill>
                  <a:srgbClr val="CC6600"/>
                </a:solidFill>
              </a:rPr>
              <a:t>"</a:t>
            </a:r>
            <a:r>
              <a:rPr lang="zh-TW" altLang="en-US" smtClean="0">
                <a:solidFill>
                  <a:srgbClr val="CC6600"/>
                </a:solidFill>
              </a:rPr>
              <a:t>佛涅槃後，汝等以戒為師，依之修行，能得出世</a:t>
            </a:r>
            <a:r>
              <a:rPr lang="en-US" altLang="zh-TW" smtClean="0">
                <a:solidFill>
                  <a:srgbClr val="CC6600"/>
                </a:solidFill>
              </a:rPr>
              <a:t>" </a:t>
            </a:r>
            <a:r>
              <a:rPr lang="zh-TW" altLang="en-US" smtClean="0">
                <a:solidFill>
                  <a:srgbClr val="CC6600"/>
                </a:solidFill>
              </a:rPr>
              <a:t>。 </a:t>
            </a:r>
          </a:p>
          <a:p>
            <a:pPr eaLnBrk="1" hangingPunct="1"/>
            <a:endParaRPr lang="en-US" altLang="zh-TW" smtClean="0">
              <a:solidFill>
                <a:srgbClr val="CC6600"/>
              </a:solidFill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rgbClr val="006600"/>
                </a:solidFill>
              </a:rPr>
              <a:t>佛		法		僧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sz="5400" smtClean="0">
                <a:solidFill>
                  <a:srgbClr val="FF0000"/>
                </a:solidFill>
                <a:ea typeface="文鼎中粗隸" pitchFamily="49" charset="-120"/>
              </a:rPr>
              <a:t>三寶</a:t>
            </a:r>
          </a:p>
        </p:txBody>
      </p:sp>
      <p:pic>
        <p:nvPicPr>
          <p:cNvPr id="4100" name="Picture 4" descr="qx02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76250"/>
            <a:ext cx="9906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 descr="62-1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484313"/>
            <a:ext cx="1143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 descr="00043614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916113"/>
            <a:ext cx="8382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zh-TW" altLang="en-US" sz="2800" smtClean="0">
                <a:solidFill>
                  <a:srgbClr val="FF0000"/>
                </a:solidFill>
              </a:rPr>
              <a:t>佛臨入涅槃時對阿難說，“汝勿見我入大般涅槃，便謂正法於此永絕，何以故？我昔為諸比丘制波羅提木叉及余所說種種妙法，此即便是汝等大師，如我在世，無有異也。</a:t>
            </a:r>
          </a:p>
        </p:txBody>
      </p:sp>
      <p:sp>
        <p:nvSpPr>
          <p:cNvPr id="2253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006600"/>
                </a:solidFill>
              </a:rPr>
              <a:t>《</a:t>
            </a:r>
            <a:r>
              <a:rPr lang="zh-TW" altLang="en-US" smtClean="0">
                <a:solidFill>
                  <a:srgbClr val="006600"/>
                </a:solidFill>
              </a:rPr>
              <a:t>梵綱經</a:t>
            </a:r>
            <a:r>
              <a:rPr lang="en-US" altLang="zh-TW" smtClean="0">
                <a:solidFill>
                  <a:srgbClr val="006600"/>
                </a:solidFill>
              </a:rPr>
              <a:t>》</a:t>
            </a:r>
            <a:r>
              <a:rPr lang="en-US" altLang="zh-TW" smtClean="0"/>
              <a:t> 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5400" smtClean="0">
                <a:solidFill>
                  <a:srgbClr val="FF0000"/>
                </a:solidFill>
                <a:ea typeface="文鼎中粗隸" pitchFamily="49" charset="-120"/>
              </a:rPr>
              <a:t>佛經的結集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kumimoji="0" lang="zh-TW" altLang="en-US" sz="2800" smtClean="0">
                <a:solidFill>
                  <a:srgbClr val="FF0000"/>
                </a:solidFill>
              </a:rPr>
              <a:t>經、律、論　三藏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smtClean="0">
                <a:solidFill>
                  <a:srgbClr val="006600"/>
                </a:solidFill>
              </a:rPr>
              <a:t>第一次結集：佛入滅當年，王舍城結集，五百集法，大弟子摩訶迦葉主持，阿難誦出經藏，優波離誦出律藏</a:t>
            </a:r>
          </a:p>
          <a:p>
            <a:pPr eaLnBrk="1" hangingPunct="1">
              <a:lnSpc>
                <a:spcPct val="90000"/>
              </a:lnSpc>
            </a:pPr>
            <a:r>
              <a:rPr kumimoji="0" lang="zh-TW" altLang="en-US" sz="2800" smtClean="0">
                <a:solidFill>
                  <a:schemeClr val="hlink"/>
                </a:solidFill>
              </a:rPr>
              <a:t>第二次結集：</a:t>
            </a:r>
            <a:r>
              <a:rPr lang="zh-TW" altLang="en-US" sz="2800" smtClean="0">
                <a:solidFill>
                  <a:schemeClr val="hlink"/>
                </a:solidFill>
              </a:rPr>
              <a:t>佛入滅後百年前後，因「十事」而七百比丘於毘舍城結集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smtClean="0">
                <a:solidFill>
                  <a:srgbClr val="996600"/>
                </a:solidFill>
              </a:rPr>
              <a:t>第三次結集：佛入滅後約二百三十六年，阿育王（約於</a:t>
            </a:r>
            <a:r>
              <a:rPr lang="en-US" altLang="zh-TW" sz="2800" smtClean="0">
                <a:solidFill>
                  <a:srgbClr val="996600"/>
                </a:solidFill>
              </a:rPr>
              <a:t>270B.C.</a:t>
            </a:r>
            <a:r>
              <a:rPr lang="zh-TW" altLang="en-US" sz="2800" smtClean="0">
                <a:solidFill>
                  <a:srgbClr val="996600"/>
                </a:solidFill>
              </a:rPr>
              <a:t>即位）孔雀王朝時代，才有經律論三藏</a:t>
            </a:r>
          </a:p>
          <a:p>
            <a:pPr eaLnBrk="1" hangingPunct="1">
              <a:lnSpc>
                <a:spcPct val="90000"/>
              </a:lnSpc>
            </a:pPr>
            <a:endParaRPr lang="en-US" altLang="zh-TW" sz="2800" smtClean="0">
              <a:solidFill>
                <a:srgbClr val="996600"/>
              </a:solidFill>
            </a:endParaRPr>
          </a:p>
        </p:txBody>
      </p:sp>
      <p:pic>
        <p:nvPicPr>
          <p:cNvPr id="23556" name="Picture 4" descr="坐者为第一次结集的召集人大迦叶。比丘们传视、讨论着用贝叶记录的经文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765175"/>
            <a:ext cx="8858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zh-TW" altLang="en-US" sz="3200" smtClean="0">
                <a:solidFill>
                  <a:srgbClr val="FF0000"/>
                </a:solidFill>
              </a:rPr>
              <a:t>四分律	十誦律		僧祗律</a:t>
            </a:r>
            <a:br>
              <a:rPr lang="zh-TW" altLang="en-US" sz="3200" smtClean="0">
                <a:solidFill>
                  <a:srgbClr val="FF0000"/>
                </a:solidFill>
              </a:rPr>
            </a:br>
            <a:r>
              <a:rPr lang="zh-TW" altLang="en-US" sz="3200" smtClean="0">
                <a:solidFill>
                  <a:srgbClr val="FF0000"/>
                </a:solidFill>
              </a:rPr>
              <a:t>五部律	毗尼母論		摩得勒迦論</a:t>
            </a:r>
            <a:br>
              <a:rPr lang="zh-TW" altLang="en-US" sz="3200" smtClean="0">
                <a:solidFill>
                  <a:srgbClr val="FF0000"/>
                </a:solidFill>
              </a:rPr>
            </a:br>
            <a:r>
              <a:rPr lang="zh-TW" altLang="en-US" sz="3200" smtClean="0">
                <a:solidFill>
                  <a:srgbClr val="FF0000"/>
                </a:solidFill>
              </a:rPr>
              <a:t>善見論	薩婆多論		明了論</a:t>
            </a:r>
          </a:p>
        </p:txBody>
      </p:sp>
      <p:sp>
        <p:nvSpPr>
          <p:cNvPr id="2457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sz="5400" smtClean="0">
                <a:solidFill>
                  <a:srgbClr val="006600"/>
                </a:solidFill>
                <a:ea typeface="文鼎中粗隸" pitchFamily="49" charset="-120"/>
              </a:rPr>
              <a:t>四律五論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 sz="3600" smtClean="0">
                <a:solidFill>
                  <a:srgbClr val="006600"/>
                </a:solidFill>
              </a:rPr>
              <a:t>三國白馬寺：僧祗戒心及四分羯磨</a:t>
            </a:r>
            <a:br>
              <a:rPr lang="zh-TW" altLang="en-US" sz="3600" smtClean="0">
                <a:solidFill>
                  <a:srgbClr val="006600"/>
                </a:solidFill>
              </a:rPr>
            </a:br>
            <a:r>
              <a:rPr lang="zh-TW" altLang="en-US" sz="3600" smtClean="0">
                <a:solidFill>
                  <a:srgbClr val="006600"/>
                </a:solidFill>
              </a:rPr>
              <a:t>唐道宣律師</a:t>
            </a:r>
            <a:br>
              <a:rPr lang="zh-TW" altLang="en-US" sz="3600" smtClean="0">
                <a:solidFill>
                  <a:srgbClr val="006600"/>
                </a:solidFill>
              </a:rPr>
            </a:br>
            <a:r>
              <a:rPr lang="zh-TW" altLang="en-US" sz="3600" smtClean="0">
                <a:solidFill>
                  <a:srgbClr val="006600"/>
                </a:solidFill>
              </a:rPr>
              <a:t>弘一律師</a:t>
            </a:r>
            <a:endParaRPr lang="zh-TW" altLang="en-US" smtClean="0">
              <a:solidFill>
                <a:srgbClr val="006600"/>
              </a:solidFill>
            </a:endParaRPr>
          </a:p>
        </p:txBody>
      </p:sp>
      <p:sp>
        <p:nvSpPr>
          <p:cNvPr id="2560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sz="5400" smtClean="0">
                <a:solidFill>
                  <a:srgbClr val="FF0000"/>
                </a:solidFill>
                <a:ea typeface="文鼎中粗隸" pitchFamily="49" charset="-120"/>
              </a:rPr>
              <a:t>中國律宗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5400" smtClean="0">
                <a:solidFill>
                  <a:srgbClr val="FF0000"/>
                </a:solidFill>
                <a:ea typeface="文鼎中粗隸" pitchFamily="49" charset="-120"/>
              </a:rPr>
              <a:t>戒的意義</a:t>
            </a:r>
          </a:p>
        </p:txBody>
      </p:sp>
      <p:sp>
        <p:nvSpPr>
          <p:cNvPr id="2662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40188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3600" smtClean="0">
                <a:solidFill>
                  <a:srgbClr val="006600"/>
                </a:solidFill>
              </a:rPr>
              <a:t>諸惡莫作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3600" smtClean="0">
                <a:solidFill>
                  <a:srgbClr val="006600"/>
                </a:solidFill>
              </a:rPr>
              <a:t>諸善奉行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3600" smtClean="0">
                <a:solidFill>
                  <a:srgbClr val="006600"/>
                </a:solidFill>
              </a:rPr>
              <a:t>自淨其意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3600" smtClean="0">
                <a:solidFill>
                  <a:srgbClr val="006600"/>
                </a:solidFill>
              </a:rPr>
              <a:t>是諸佛教</a:t>
            </a:r>
          </a:p>
          <a:p>
            <a:pPr eaLnBrk="1" hangingPunct="1"/>
            <a:endParaRPr lang="en-US" altLang="zh-TW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6613" y="1600200"/>
            <a:ext cx="4040187" cy="4530725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chemeClr val="hlink"/>
                </a:solidFill>
              </a:rPr>
              <a:t>止持與作持</a:t>
            </a:r>
          </a:p>
          <a:p>
            <a:pPr eaLnBrk="1" hangingPunct="1"/>
            <a:r>
              <a:rPr lang="zh-TW" altLang="en-US" smtClean="0">
                <a:solidFill>
                  <a:schemeClr val="hlink"/>
                </a:solidFill>
              </a:rPr>
              <a:t>善惡因果</a:t>
            </a:r>
          </a:p>
          <a:p>
            <a:pPr eaLnBrk="1" hangingPunct="1"/>
            <a:r>
              <a:rPr lang="zh-TW" altLang="en-US" smtClean="0">
                <a:solidFill>
                  <a:schemeClr val="hlink"/>
                </a:solidFill>
              </a:rPr>
              <a:t>三世因果</a:t>
            </a:r>
          </a:p>
          <a:p>
            <a:pPr eaLnBrk="1" hangingPunct="1"/>
            <a:r>
              <a:rPr lang="zh-TW" altLang="en-US" smtClean="0">
                <a:solidFill>
                  <a:schemeClr val="hlink"/>
                </a:solidFill>
              </a:rPr>
              <a:t>器世間與有情世間：共業</a:t>
            </a:r>
          </a:p>
          <a:p>
            <a:pPr eaLnBrk="1" hangingPunct="1"/>
            <a:r>
              <a:rPr lang="zh-TW" altLang="en-US" smtClean="0">
                <a:solidFill>
                  <a:schemeClr val="hlink"/>
                </a:solidFill>
              </a:rPr>
              <a:t>己所不欲，勿施於人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 sz="4000" smtClean="0">
                <a:solidFill>
                  <a:schemeClr val="hlink"/>
                </a:solidFill>
              </a:rPr>
              <a:t>凡有害於別人及損害宗教行持的就是</a:t>
            </a:r>
            <a:r>
              <a:rPr lang="zh-TW" altLang="en-US" sz="4000" smtClean="0">
                <a:solidFill>
                  <a:srgbClr val="FF0000"/>
                </a:solidFill>
              </a:rPr>
              <a:t>惡</a:t>
            </a:r>
            <a:r>
              <a:rPr lang="zh-TW" altLang="en-US" sz="4000" smtClean="0"/>
              <a:t/>
            </a:r>
            <a:br>
              <a:rPr lang="zh-TW" altLang="en-US" sz="4000" smtClean="0"/>
            </a:br>
            <a:r>
              <a:rPr lang="zh-TW" altLang="en-US" sz="4000" smtClean="0">
                <a:solidFill>
                  <a:schemeClr val="hlink"/>
                </a:solidFill>
              </a:rPr>
              <a:t>凡有利於別人及增益宗教行時的就是</a:t>
            </a:r>
            <a:r>
              <a:rPr lang="zh-TW" altLang="en-US" sz="4000" smtClean="0">
                <a:solidFill>
                  <a:srgbClr val="FF0000"/>
                </a:solidFill>
              </a:rPr>
              <a:t>善</a:t>
            </a:r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sz="5400" smtClean="0">
                <a:solidFill>
                  <a:srgbClr val="FF0000"/>
                </a:solidFill>
                <a:ea typeface="文鼎中粗隸" pitchFamily="49" charset="-120"/>
              </a:rPr>
              <a:t>佛教善惡的準則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fontAlgn="t" hangingPunct="1"/>
            <a:r>
              <a:rPr lang="zh-TW" altLang="en-US" sz="2400" smtClean="0">
                <a:solidFill>
                  <a:srgbClr val="FF0000"/>
                </a:solidFill>
              </a:rPr>
              <a:t>戒法者，如來所制之法。</a:t>
            </a:r>
            <a:r>
              <a:rPr lang="zh-TW" altLang="en-US" sz="2400" smtClean="0"/>
              <a:t/>
            </a:r>
            <a:br>
              <a:rPr lang="zh-TW" altLang="en-US" sz="2400" smtClean="0"/>
            </a:br>
            <a:r>
              <a:rPr lang="zh-TW" altLang="en-US" sz="2400" smtClean="0">
                <a:solidFill>
                  <a:srgbClr val="006600"/>
                </a:solidFill>
              </a:rPr>
              <a:t>戒體者，由於受授之作法而領納戒法於心臍，生防非止惡之功德者。</a:t>
            </a:r>
            <a:r>
              <a:rPr lang="zh-TW" altLang="en-US" sz="2400" smtClean="0"/>
              <a:t/>
            </a:r>
            <a:br>
              <a:rPr lang="zh-TW" altLang="en-US" sz="2400" smtClean="0"/>
            </a:br>
            <a:r>
              <a:rPr lang="zh-TW" altLang="en-US" sz="2400" smtClean="0">
                <a:solidFill>
                  <a:srgbClr val="CC6600"/>
                </a:solidFill>
              </a:rPr>
              <a:t>戒行者隨順其戒體而如法動作三業也。</a:t>
            </a:r>
            <a:r>
              <a:rPr lang="zh-TW" altLang="en-US" sz="2400" smtClean="0"/>
              <a:t/>
            </a:r>
            <a:br>
              <a:rPr lang="zh-TW" altLang="en-US" sz="2400" smtClean="0"/>
            </a:br>
            <a:r>
              <a:rPr lang="zh-TW" altLang="en-US" sz="2400" smtClean="0">
                <a:solidFill>
                  <a:schemeClr val="hlink"/>
                </a:solidFill>
              </a:rPr>
              <a:t>戒相者其行之差別，即十戒乃至二百五十戒也。</a:t>
            </a:r>
            <a:r>
              <a:rPr lang="zh-TW" altLang="en-US" sz="4000" smtClean="0"/>
              <a:t> 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rgbClr val="996600"/>
                </a:solidFill>
              </a:rPr>
              <a:t>戒法，戒體，戒行，戒相</a:t>
            </a:r>
          </a:p>
          <a:p>
            <a:pPr eaLnBrk="1" hangingPunct="1"/>
            <a:r>
              <a:rPr lang="zh-TW" altLang="en-US" sz="5400" smtClean="0">
                <a:solidFill>
                  <a:srgbClr val="FF0000"/>
                </a:solidFill>
                <a:ea typeface="文鼎中粗隸" pitchFamily="49" charset="-120"/>
              </a:rPr>
              <a:t>戒之四科</a:t>
            </a:r>
            <a:r>
              <a:rPr lang="zh-TW" altLang="en-US" smtClean="0"/>
              <a:t> 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 sz="3200" smtClean="0">
                <a:solidFill>
                  <a:srgbClr val="996600"/>
                </a:solidFill>
              </a:rPr>
              <a:t>目的的不同</a:t>
            </a:r>
            <a:br>
              <a:rPr lang="zh-TW" altLang="en-US" sz="3200" smtClean="0">
                <a:solidFill>
                  <a:srgbClr val="996600"/>
                </a:solidFill>
              </a:rPr>
            </a:br>
            <a:r>
              <a:rPr lang="zh-TW" altLang="en-US" sz="3200" smtClean="0">
                <a:solidFill>
                  <a:srgbClr val="996600"/>
                </a:solidFill>
              </a:rPr>
              <a:t>理論根據的不同</a:t>
            </a:r>
            <a:br>
              <a:rPr lang="zh-TW" altLang="en-US" sz="3200" smtClean="0">
                <a:solidFill>
                  <a:srgbClr val="996600"/>
                </a:solidFill>
              </a:rPr>
            </a:br>
            <a:r>
              <a:rPr lang="zh-TW" altLang="en-US" sz="3200" smtClean="0">
                <a:solidFill>
                  <a:srgbClr val="996600"/>
                </a:solidFill>
              </a:rPr>
              <a:t>戒體的傳承</a:t>
            </a:r>
          </a:p>
        </p:txBody>
      </p:sp>
      <p:sp>
        <p:nvSpPr>
          <p:cNvPr id="296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sz="5400" smtClean="0">
                <a:solidFill>
                  <a:schemeClr val="hlink"/>
                </a:solidFill>
                <a:ea typeface="文鼎中粗隸" pitchFamily="49" charset="-120"/>
              </a:rPr>
              <a:t>與世戒的分別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fontAlgn="t" hangingPunct="1"/>
            <a:r>
              <a:rPr lang="zh-TW" altLang="en-US" sz="2800" smtClean="0">
                <a:solidFill>
                  <a:srgbClr val="FF0000"/>
                </a:solidFill>
              </a:rPr>
              <a:t>一、歸依佛，歸依佛寶以為師者。</a:t>
            </a:r>
            <a:br>
              <a:rPr lang="zh-TW" altLang="en-US" sz="2800" smtClean="0">
                <a:solidFill>
                  <a:srgbClr val="FF0000"/>
                </a:solidFill>
              </a:rPr>
            </a:br>
            <a:r>
              <a:rPr lang="zh-TW" altLang="en-US" sz="2800" smtClean="0">
                <a:solidFill>
                  <a:srgbClr val="996600"/>
                </a:solidFill>
              </a:rPr>
              <a:t>二、歸依法，歸依法寶以為藥者。</a:t>
            </a:r>
            <a:r>
              <a:rPr lang="zh-TW" altLang="en-US" sz="2800" smtClean="0">
                <a:solidFill>
                  <a:srgbClr val="FF0000"/>
                </a:solidFill>
              </a:rPr>
              <a:t/>
            </a:r>
            <a:br>
              <a:rPr lang="zh-TW" altLang="en-US" sz="2800" smtClean="0">
                <a:solidFill>
                  <a:srgbClr val="FF0000"/>
                </a:solidFill>
              </a:rPr>
            </a:br>
            <a:r>
              <a:rPr lang="zh-TW" altLang="en-US" sz="2800" smtClean="0">
                <a:solidFill>
                  <a:schemeClr val="hlink"/>
                </a:solidFill>
              </a:rPr>
              <a:t>三、歸依僧，歸依僧寶以為友者。</a:t>
            </a:r>
            <a:r>
              <a:rPr lang="zh-TW" altLang="en-US" sz="4100" smtClean="0"/>
              <a:t> </a:t>
            </a:r>
          </a:p>
        </p:txBody>
      </p:sp>
      <p:sp>
        <p:nvSpPr>
          <p:cNvPr id="3072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sz="5400" smtClean="0">
                <a:solidFill>
                  <a:srgbClr val="FF0000"/>
                </a:solidFill>
                <a:ea typeface="文鼎中粗隸" pitchFamily="49" charset="-120"/>
              </a:rPr>
              <a:t>三歸戒</a:t>
            </a:r>
            <a:r>
              <a:rPr lang="zh-TW" altLang="en-US" smtClean="0"/>
              <a:t> 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 sz="5400" smtClean="0">
                <a:solidFill>
                  <a:srgbClr val="FF0000"/>
                </a:solidFill>
                <a:ea typeface="文鼎中粗隸" pitchFamily="49" charset="-120"/>
              </a:rPr>
              <a:t>正受三皈</a:t>
            </a:r>
          </a:p>
        </p:txBody>
      </p:sp>
      <p:sp>
        <p:nvSpPr>
          <p:cNvPr id="3174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rgbClr val="006600"/>
                </a:solidFill>
              </a:rPr>
              <a:t>盡形壽皈依佛</a:t>
            </a:r>
          </a:p>
          <a:p>
            <a:pPr eaLnBrk="1" hangingPunct="1"/>
            <a:r>
              <a:rPr lang="zh-TW" altLang="en-US" smtClean="0">
                <a:solidFill>
                  <a:srgbClr val="006600"/>
                </a:solidFill>
              </a:rPr>
              <a:t>盡形壽皈依法</a:t>
            </a:r>
          </a:p>
          <a:p>
            <a:pPr eaLnBrk="1" hangingPunct="1"/>
            <a:r>
              <a:rPr lang="zh-TW" altLang="en-US" smtClean="0">
                <a:solidFill>
                  <a:srgbClr val="006600"/>
                </a:solidFill>
              </a:rPr>
              <a:t>盡形壽皈依僧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zh-TW" altLang="en-US" sz="3200" smtClean="0">
                <a:solidFill>
                  <a:srgbClr val="FF0000"/>
                </a:solidFill>
              </a:rPr>
              <a:t>皈依佛，皈依法，皈依僧，為三皈。</a:t>
            </a:r>
            <a:r>
              <a:rPr lang="zh-TW" altLang="en-US" sz="3200" smtClean="0">
                <a:solidFill>
                  <a:srgbClr val="006600"/>
                </a:solidFill>
              </a:rPr>
              <a:t>皈依者，謂身心歸向之也。</a:t>
            </a:r>
            <a:r>
              <a:rPr lang="zh-TW" altLang="en-US" sz="4000" smtClean="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sz="5400" smtClean="0">
                <a:solidFill>
                  <a:srgbClr val="FF0000"/>
                </a:solidFill>
                <a:ea typeface="文鼎中粗隸" pitchFamily="49" charset="-120"/>
              </a:rPr>
              <a:t>皈依三寶</a:t>
            </a:r>
          </a:p>
        </p:txBody>
      </p:sp>
      <p:pic>
        <p:nvPicPr>
          <p:cNvPr id="5124" name="Picture 4" descr="890518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4365625"/>
            <a:ext cx="866775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12-1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5157788"/>
            <a:ext cx="10572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fotuo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508500"/>
            <a:ext cx="88582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 sz="5400" smtClean="0">
                <a:solidFill>
                  <a:srgbClr val="006600"/>
                </a:solidFill>
                <a:ea typeface="文鼎中粗隸" pitchFamily="49" charset="-120"/>
              </a:rPr>
              <a:t>三皈納體</a:t>
            </a:r>
          </a:p>
        </p:txBody>
      </p:sp>
      <p:sp>
        <p:nvSpPr>
          <p:cNvPr id="327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zh-TW" altLang="en-US" sz="2000" smtClean="0">
                <a:solidFill>
                  <a:srgbClr val="FF0000"/>
                </a:solidFill>
              </a:rPr>
              <a:t>皈依佛竟，寧捨身命，終不皈依外道天魔，皈依如來至真等正覺，是我所尊，慈愍我故。</a:t>
            </a:r>
          </a:p>
          <a:p>
            <a:pPr algn="l" eaLnBrk="1" hangingPunct="1">
              <a:lnSpc>
                <a:spcPct val="80000"/>
              </a:lnSpc>
            </a:pPr>
            <a:r>
              <a:rPr lang="zh-TW" altLang="en-US" sz="2000" smtClean="0">
                <a:solidFill>
                  <a:schemeClr val="hlink"/>
                </a:solidFill>
              </a:rPr>
              <a:t>皈依法竟，寧捨身命，終不皈依外道典籍，皈依如來三藏十二部經典，是我所尊，慈愍我故。</a:t>
            </a:r>
          </a:p>
          <a:p>
            <a:pPr algn="l" eaLnBrk="1" hangingPunct="1">
              <a:lnSpc>
                <a:spcPct val="80000"/>
              </a:lnSpc>
            </a:pPr>
            <a:r>
              <a:rPr lang="zh-TW" altLang="en-US" sz="2000" smtClean="0">
                <a:solidFill>
                  <a:srgbClr val="996600"/>
                </a:solidFill>
              </a:rPr>
              <a:t>皈依僧竟，寧捨身命，終不皈依外道邪眾，皈依如來清淨福田僧，是我所尊，慈愍我故。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fontAlgn="t" hangingPunct="1"/>
            <a:r>
              <a:rPr lang="zh-TW" altLang="en-US" sz="2900" smtClean="0">
                <a:solidFill>
                  <a:schemeClr val="hlink"/>
                </a:solidFill>
              </a:rPr>
              <a:t>一攝律儀戒。受持五八十具等一切之戒律者。</a:t>
            </a:r>
            <a:r>
              <a:rPr lang="zh-TW" altLang="en-US" sz="2900" smtClean="0"/>
              <a:t/>
            </a:r>
            <a:br>
              <a:rPr lang="zh-TW" altLang="en-US" sz="2900" smtClean="0"/>
            </a:br>
            <a:r>
              <a:rPr lang="zh-TW" altLang="en-US" sz="2900" smtClean="0">
                <a:solidFill>
                  <a:srgbClr val="FF0000"/>
                </a:solidFill>
              </a:rPr>
              <a:t>二攝善法戒。以修一切善法為戒者。</a:t>
            </a:r>
            <a:r>
              <a:rPr lang="zh-TW" altLang="en-US" sz="2900" smtClean="0"/>
              <a:t/>
            </a:r>
            <a:br>
              <a:rPr lang="zh-TW" altLang="en-US" sz="2900" smtClean="0"/>
            </a:br>
            <a:r>
              <a:rPr lang="zh-TW" altLang="en-US" sz="2900" smtClean="0">
                <a:solidFill>
                  <a:srgbClr val="006600"/>
                </a:solidFill>
              </a:rPr>
              <a:t>三攝眾生戒。又云饒益有情戒。以饒益一切眾生為戒者。</a:t>
            </a:r>
            <a:r>
              <a:rPr lang="zh-TW" altLang="en-US" sz="4100" smtClean="0"/>
              <a:t> </a:t>
            </a:r>
          </a:p>
        </p:txBody>
      </p:sp>
      <p:sp>
        <p:nvSpPr>
          <p:cNvPr id="3379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sz="2400" smtClean="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華嚴梵網占察瓔珞等經，瑜伽唯識等論所說</a:t>
            </a:r>
            <a:r>
              <a:rPr lang="zh-TW" altLang="en-US" sz="2400" smtClean="0">
                <a:latin typeface="文鼎勘亭流" pitchFamily="49" charset="-120"/>
                <a:ea typeface="文鼎勘亭流" pitchFamily="49" charset="-120"/>
              </a:rPr>
              <a:t> 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fontAlgn="t" hangingPunct="1"/>
            <a:r>
              <a:rPr lang="zh-TW" altLang="en-US" sz="2400" smtClean="0">
                <a:solidFill>
                  <a:schemeClr val="hlink"/>
                </a:solidFill>
              </a:rPr>
              <a:t>一、</a:t>
            </a:r>
            <a:r>
              <a:rPr lang="zh-TW" altLang="en-US" sz="2400" smtClean="0">
                <a:solidFill>
                  <a:srgbClr val="FF0000"/>
                </a:solidFill>
              </a:rPr>
              <a:t>比丘</a:t>
            </a:r>
            <a:r>
              <a:rPr lang="zh-TW" altLang="en-US" sz="2400" smtClean="0">
                <a:solidFill>
                  <a:schemeClr val="hlink"/>
                </a:solidFill>
              </a:rPr>
              <a:t>，持具足戒之男眾。二、</a:t>
            </a:r>
            <a:r>
              <a:rPr lang="zh-TW" altLang="en-US" sz="2400" smtClean="0">
                <a:solidFill>
                  <a:srgbClr val="FF0000"/>
                </a:solidFill>
              </a:rPr>
              <a:t>比丘尼</a:t>
            </a:r>
            <a:r>
              <a:rPr lang="zh-TW" altLang="en-US" sz="2400" smtClean="0">
                <a:solidFill>
                  <a:schemeClr val="hlink"/>
                </a:solidFill>
              </a:rPr>
              <a:t>，持具足戒之女眾。三、</a:t>
            </a:r>
            <a:r>
              <a:rPr lang="zh-TW" altLang="en-US" sz="2400" smtClean="0">
                <a:solidFill>
                  <a:srgbClr val="FF0000"/>
                </a:solidFill>
              </a:rPr>
              <a:t>六法尼</a:t>
            </a:r>
            <a:r>
              <a:rPr lang="zh-TW" altLang="en-US" sz="2400" smtClean="0">
                <a:solidFill>
                  <a:schemeClr val="hlink"/>
                </a:solidFill>
              </a:rPr>
              <a:t>，持六法之女眾。四、</a:t>
            </a:r>
            <a:r>
              <a:rPr lang="zh-TW" altLang="en-US" sz="2400" smtClean="0">
                <a:solidFill>
                  <a:srgbClr val="FF0000"/>
                </a:solidFill>
              </a:rPr>
              <a:t>沙彌</a:t>
            </a:r>
            <a:r>
              <a:rPr lang="zh-TW" altLang="en-US" sz="2400" smtClean="0">
                <a:solidFill>
                  <a:schemeClr val="hlink"/>
                </a:solidFill>
              </a:rPr>
              <a:t>，持十戒之男眾。五、</a:t>
            </a:r>
            <a:r>
              <a:rPr lang="zh-TW" altLang="en-US" sz="2400" smtClean="0">
                <a:solidFill>
                  <a:srgbClr val="FF0000"/>
                </a:solidFill>
              </a:rPr>
              <a:t>沙彌尼</a:t>
            </a:r>
            <a:r>
              <a:rPr lang="zh-TW" altLang="en-US" sz="2400" smtClean="0">
                <a:solidFill>
                  <a:schemeClr val="hlink"/>
                </a:solidFill>
              </a:rPr>
              <a:t>，持十戒之女眾。六、</a:t>
            </a:r>
            <a:r>
              <a:rPr lang="zh-TW" altLang="en-US" sz="2400" smtClean="0">
                <a:solidFill>
                  <a:srgbClr val="FF0000"/>
                </a:solidFill>
              </a:rPr>
              <a:t>出家</a:t>
            </a:r>
            <a:r>
              <a:rPr lang="zh-TW" altLang="en-US" sz="2400" smtClean="0">
                <a:solidFill>
                  <a:schemeClr val="hlink"/>
                </a:solidFill>
              </a:rPr>
              <a:t>，持八戒齋之男眾。七、</a:t>
            </a:r>
            <a:r>
              <a:rPr lang="zh-TW" altLang="en-US" sz="2400" smtClean="0">
                <a:solidFill>
                  <a:srgbClr val="FF0000"/>
                </a:solidFill>
              </a:rPr>
              <a:t>出家尼</a:t>
            </a:r>
            <a:r>
              <a:rPr lang="zh-TW" altLang="en-US" sz="2400" smtClean="0">
                <a:solidFill>
                  <a:schemeClr val="hlink"/>
                </a:solidFill>
              </a:rPr>
              <a:t>，持八戒齋之女眾。八、</a:t>
            </a:r>
            <a:r>
              <a:rPr lang="zh-TW" altLang="en-US" sz="2400" smtClean="0">
                <a:solidFill>
                  <a:srgbClr val="FF0000"/>
                </a:solidFill>
              </a:rPr>
              <a:t>優婆塞</a:t>
            </a:r>
            <a:r>
              <a:rPr lang="zh-TW" altLang="en-US" sz="2400" smtClean="0">
                <a:solidFill>
                  <a:schemeClr val="hlink"/>
                </a:solidFill>
              </a:rPr>
              <a:t>，持五戒之男眾。九、</a:t>
            </a:r>
            <a:r>
              <a:rPr lang="zh-TW" altLang="en-US" sz="2400" smtClean="0">
                <a:solidFill>
                  <a:srgbClr val="FF0000"/>
                </a:solidFill>
              </a:rPr>
              <a:t>優婆夷</a:t>
            </a:r>
            <a:r>
              <a:rPr lang="zh-TW" altLang="en-US" sz="2400" smtClean="0">
                <a:solidFill>
                  <a:schemeClr val="hlink"/>
                </a:solidFill>
              </a:rPr>
              <a:t>，持五戒之女眾。</a:t>
            </a:r>
            <a:r>
              <a:rPr lang="zh-TW" altLang="en-US" sz="4000" smtClean="0"/>
              <a:t> </a:t>
            </a:r>
          </a:p>
        </p:txBody>
      </p:sp>
      <p:sp>
        <p:nvSpPr>
          <p:cNvPr id="3481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sz="2800" smtClean="0">
                <a:solidFill>
                  <a:srgbClr val="006600"/>
                </a:solidFill>
                <a:ea typeface="標楷體" pitchFamily="65" charset="-120"/>
              </a:rPr>
              <a:t>十誦律五十五</a:t>
            </a:r>
            <a:r>
              <a:rPr lang="zh-TW" altLang="en-US" smtClean="0"/>
              <a:t> 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fontAlgn="t" hangingPunct="1"/>
            <a:r>
              <a:rPr lang="zh-TW" altLang="en-US" sz="2800" smtClean="0">
                <a:solidFill>
                  <a:srgbClr val="FF0000"/>
                </a:solidFill>
              </a:rPr>
              <a:t>一不殺生。</a:t>
            </a:r>
            <a:r>
              <a:rPr lang="zh-TW" altLang="en-US" sz="2800" smtClean="0">
                <a:solidFill>
                  <a:srgbClr val="006600"/>
                </a:solidFill>
              </a:rPr>
              <a:t>二不偷盜。</a:t>
            </a:r>
            <a:r>
              <a:rPr lang="zh-TW" altLang="en-US" sz="2800" smtClean="0">
                <a:solidFill>
                  <a:srgbClr val="CC6600"/>
                </a:solidFill>
              </a:rPr>
              <a:t>三不婬，</a:t>
            </a:r>
            <a:r>
              <a:rPr lang="zh-TW" altLang="en-US" sz="2800" smtClean="0">
                <a:solidFill>
                  <a:schemeClr val="hlink"/>
                </a:solidFill>
              </a:rPr>
              <a:t>四不妄語，</a:t>
            </a:r>
            <a:r>
              <a:rPr lang="zh-TW" altLang="en-US" sz="2800" smtClean="0">
                <a:solidFill>
                  <a:schemeClr val="tx1"/>
                </a:solidFill>
              </a:rPr>
              <a:t>五不飲酒，</a:t>
            </a:r>
            <a:r>
              <a:rPr lang="zh-TW" altLang="en-US" sz="2800" smtClean="0">
                <a:solidFill>
                  <a:schemeClr val="folHlink"/>
                </a:solidFill>
              </a:rPr>
              <a:t>六不著華鬘好香塗身，</a:t>
            </a:r>
            <a:r>
              <a:rPr lang="zh-TW" altLang="en-US" sz="2800" smtClean="0">
                <a:solidFill>
                  <a:srgbClr val="006600"/>
                </a:solidFill>
              </a:rPr>
              <a:t>七不歌舞倡伎，亦不往觀聽，</a:t>
            </a:r>
            <a:r>
              <a:rPr lang="zh-TW" altLang="en-US" sz="2800" smtClean="0">
                <a:solidFill>
                  <a:srgbClr val="FF0000"/>
                </a:solidFill>
              </a:rPr>
              <a:t>八不得坐高廣大床上，</a:t>
            </a:r>
            <a:r>
              <a:rPr lang="zh-TW" altLang="en-US" sz="2800" smtClean="0">
                <a:solidFill>
                  <a:schemeClr val="bg2"/>
                </a:solidFill>
              </a:rPr>
              <a:t>九不得非時食。</a:t>
            </a:r>
            <a:r>
              <a:rPr lang="zh-TW" altLang="en-US" sz="2800" smtClean="0">
                <a:solidFill>
                  <a:srgbClr val="CC6600"/>
                </a:solidFill>
              </a:rPr>
              <a:t>十不得捉錢金銀寶物。</a:t>
            </a:r>
            <a:r>
              <a:rPr lang="zh-TW" altLang="en-US" sz="4000" smtClean="0"/>
              <a:t> </a:t>
            </a:r>
          </a:p>
        </p:txBody>
      </p:sp>
      <p:sp>
        <p:nvSpPr>
          <p:cNvPr id="3584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sz="5400" smtClean="0">
                <a:solidFill>
                  <a:srgbClr val="FF0000"/>
                </a:solidFill>
                <a:ea typeface="文鼎中粗隸" pitchFamily="49" charset="-120"/>
              </a:rPr>
              <a:t>十戒</a:t>
            </a:r>
            <a:r>
              <a:rPr lang="zh-TW" altLang="en-US" smtClean="0"/>
              <a:t> 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fontAlgn="t" hangingPunct="1"/>
            <a:r>
              <a:rPr lang="zh-TW" altLang="en-US" sz="2800" smtClean="0">
                <a:solidFill>
                  <a:srgbClr val="FF0000"/>
                </a:solidFill>
              </a:rPr>
              <a:t>一者不殺，</a:t>
            </a:r>
            <a:r>
              <a:rPr lang="zh-TW" altLang="en-US" sz="2800" smtClean="0">
                <a:solidFill>
                  <a:schemeClr val="tx1"/>
                </a:solidFill>
              </a:rPr>
              <a:t>二者不盜，</a:t>
            </a:r>
            <a:r>
              <a:rPr lang="zh-TW" altLang="en-US" sz="2800" smtClean="0">
                <a:solidFill>
                  <a:schemeClr val="hlink"/>
                </a:solidFill>
              </a:rPr>
              <a:t>三者不婬，</a:t>
            </a:r>
            <a:r>
              <a:rPr lang="zh-TW" altLang="en-US" sz="2800" smtClean="0">
                <a:solidFill>
                  <a:srgbClr val="FF0000"/>
                </a:solidFill>
              </a:rPr>
              <a:t>四者不妄語，</a:t>
            </a:r>
            <a:r>
              <a:rPr lang="zh-TW" altLang="en-US" sz="2800" smtClean="0">
                <a:solidFill>
                  <a:srgbClr val="006600"/>
                </a:solidFill>
              </a:rPr>
              <a:t>五者不飲酒，</a:t>
            </a:r>
            <a:r>
              <a:rPr lang="zh-TW" altLang="en-US" sz="2800" smtClean="0">
                <a:solidFill>
                  <a:srgbClr val="CC6600"/>
                </a:solidFill>
              </a:rPr>
              <a:t>六者不坐高廣大床，</a:t>
            </a:r>
            <a:r>
              <a:rPr lang="zh-TW" altLang="en-US" sz="2800" smtClean="0">
                <a:solidFill>
                  <a:schemeClr val="folHlink"/>
                </a:solidFill>
              </a:rPr>
              <a:t>七者不作倡伎樂故往觀聽、不著香薰衣，</a:t>
            </a:r>
            <a:r>
              <a:rPr lang="zh-TW" altLang="en-US" sz="2800" smtClean="0">
                <a:solidFill>
                  <a:srgbClr val="996600"/>
                </a:solidFill>
              </a:rPr>
              <a:t>八者不過中食。</a:t>
            </a:r>
            <a:r>
              <a:rPr lang="zh-TW" altLang="en-US" sz="4000" smtClean="0"/>
              <a:t> </a:t>
            </a:r>
          </a:p>
        </p:txBody>
      </p:sp>
      <p:sp>
        <p:nvSpPr>
          <p:cNvPr id="3686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sz="5400" smtClean="0">
                <a:solidFill>
                  <a:srgbClr val="FF0000"/>
                </a:solidFill>
                <a:ea typeface="文鼎中粗隸" pitchFamily="49" charset="-120"/>
              </a:rPr>
              <a:t>八戒齋</a:t>
            </a:r>
          </a:p>
          <a:p>
            <a:pPr eaLnBrk="1" hangingPunct="1"/>
            <a:r>
              <a:rPr lang="zh-TW" altLang="en-US" smtClean="0">
                <a:solidFill>
                  <a:srgbClr val="996600"/>
                </a:solidFill>
              </a:rPr>
              <a:t>十善戒經</a:t>
            </a:r>
            <a:r>
              <a:rPr lang="zh-TW" altLang="en-US" smtClean="0"/>
              <a:t> </a:t>
            </a:r>
          </a:p>
          <a:p>
            <a:pPr eaLnBrk="1" hangingPunct="1"/>
            <a:endParaRPr lang="en-US" altLang="zh-TW" smtClean="0"/>
          </a:p>
        </p:txBody>
      </p:sp>
    </p:spTree>
  </p:cSld>
  <p:clrMapOvr>
    <a:masterClrMapping/>
  </p:clrMapOvr>
  <p:transition spd="slow">
    <p:randomBar dir="vert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fontAlgn="t" hangingPunct="1"/>
            <a:r>
              <a:rPr lang="zh-TW" altLang="en-US" sz="2800" smtClean="0">
                <a:solidFill>
                  <a:srgbClr val="FF0000"/>
                </a:solidFill>
              </a:rPr>
              <a:t>一不殺生戒，不殺生物也。</a:t>
            </a:r>
            <a:br>
              <a:rPr lang="zh-TW" altLang="en-US" sz="2800" smtClean="0">
                <a:solidFill>
                  <a:srgbClr val="FF0000"/>
                </a:solidFill>
              </a:rPr>
            </a:br>
            <a:r>
              <a:rPr lang="zh-TW" altLang="en-US" sz="2800" smtClean="0">
                <a:solidFill>
                  <a:srgbClr val="006600"/>
                </a:solidFill>
              </a:rPr>
              <a:t>二不偷盜戒，不取不與也。</a:t>
            </a:r>
            <a:r>
              <a:rPr lang="zh-TW" altLang="en-US" sz="2800" smtClean="0"/>
              <a:t/>
            </a:r>
            <a:br>
              <a:rPr lang="zh-TW" altLang="en-US" sz="2800" smtClean="0"/>
            </a:br>
            <a:r>
              <a:rPr lang="zh-TW" altLang="en-US" sz="2800" smtClean="0">
                <a:solidFill>
                  <a:schemeClr val="hlink"/>
                </a:solidFill>
              </a:rPr>
              <a:t>三不邪婬戒，不犯有看守者也。</a:t>
            </a:r>
            <a:br>
              <a:rPr lang="zh-TW" altLang="en-US" sz="2800" smtClean="0">
                <a:solidFill>
                  <a:schemeClr val="hlink"/>
                </a:solidFill>
              </a:rPr>
            </a:br>
            <a:r>
              <a:rPr lang="zh-TW" altLang="en-US" sz="2800" smtClean="0">
                <a:solidFill>
                  <a:srgbClr val="CC6600"/>
                </a:solidFill>
              </a:rPr>
              <a:t>四不妄語戒，不為無實之言也。</a:t>
            </a:r>
            <a:r>
              <a:rPr lang="zh-TW" altLang="en-US" sz="2800" smtClean="0"/>
              <a:t/>
            </a:r>
            <a:br>
              <a:rPr lang="zh-TW" altLang="en-US" sz="2800" smtClean="0"/>
            </a:br>
            <a:r>
              <a:rPr lang="zh-TW" altLang="en-US" sz="2800" smtClean="0">
                <a:solidFill>
                  <a:schemeClr val="bg2"/>
                </a:solidFill>
              </a:rPr>
              <a:t>五不飲酒戒，不飲酒也。</a:t>
            </a:r>
            <a:r>
              <a:rPr lang="zh-TW" altLang="en-US" sz="4000" smtClean="0"/>
              <a:t> </a:t>
            </a:r>
          </a:p>
        </p:txBody>
      </p:sp>
      <p:sp>
        <p:nvSpPr>
          <p:cNvPr id="3686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5400" dirty="0" smtClean="0">
                <a:solidFill>
                  <a:srgbClr val="FF0000"/>
                </a:solidFill>
                <a:latin typeface="+mn-ea"/>
              </a:rPr>
              <a:t>五戒</a:t>
            </a:r>
            <a:endParaRPr lang="en-US" altLang="zh-TW" sz="5400" dirty="0" smtClean="0">
              <a:solidFill>
                <a:srgbClr val="FF0000"/>
              </a:solidFill>
              <a:latin typeface="+mn-ea"/>
            </a:endParaRPr>
          </a:p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6600"/>
                </a:solidFill>
                <a:ea typeface="文鼎中粗隸" pitchFamily="49" charset="-120"/>
              </a:rPr>
              <a:t>大莊嚴經名曰</a:t>
            </a:r>
            <a:r>
              <a:rPr lang="zh-TW" altLang="en-US" sz="5400" dirty="0" smtClean="0">
                <a:solidFill>
                  <a:srgbClr val="FF0000"/>
                </a:solidFill>
                <a:ea typeface="文鼎中粗隸" pitchFamily="49" charset="-120"/>
              </a:rPr>
              <a:t>五大施</a:t>
            </a:r>
            <a:r>
              <a:rPr lang="zh-TW" altLang="en-US" dirty="0" smtClean="0"/>
              <a:t> 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rgbClr val="006600"/>
                </a:solidFill>
              </a:rPr>
              <a:t>如何建立健全的人格</a:t>
            </a:r>
          </a:p>
        </p:txBody>
      </p:sp>
      <p:sp>
        <p:nvSpPr>
          <p:cNvPr id="3891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zh-TW" altLang="en-US" sz="5400" smtClean="0">
                <a:solidFill>
                  <a:srgbClr val="FF0000"/>
                </a:solidFill>
                <a:latin typeface="文鼎中粗隸" pitchFamily="49" charset="-120"/>
                <a:ea typeface="文鼎中粗隸" pitchFamily="49" charset="-120"/>
              </a:rPr>
              <a:t>受戒	學戒	持戒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zh-TW" altLang="en-US" sz="2800" smtClean="0">
                <a:solidFill>
                  <a:srgbClr val="FF0000"/>
                </a:solidFill>
              </a:rPr>
              <a:t>境支　意樂支　加行支　究竟支</a:t>
            </a:r>
            <a:br>
              <a:rPr lang="zh-TW" altLang="en-US" sz="2800" smtClean="0">
                <a:solidFill>
                  <a:srgbClr val="FF0000"/>
                </a:solidFill>
              </a:rPr>
            </a:br>
            <a:r>
              <a:rPr lang="zh-TW" altLang="en-US" sz="2800" smtClean="0">
                <a:solidFill>
                  <a:srgbClr val="FF0000"/>
                </a:solidFill>
              </a:rPr>
              <a:t>重罪　輕罪</a:t>
            </a:r>
            <a:br>
              <a:rPr lang="zh-TW" altLang="en-US" sz="2800" smtClean="0">
                <a:solidFill>
                  <a:srgbClr val="FF0000"/>
                </a:solidFill>
              </a:rPr>
            </a:br>
            <a:r>
              <a:rPr lang="zh-TW" altLang="en-US" sz="2800" smtClean="0">
                <a:solidFill>
                  <a:srgbClr val="FF0000"/>
                </a:solidFill>
              </a:rPr>
              <a:t>性罪　戒罪</a:t>
            </a:r>
          </a:p>
        </p:txBody>
      </p:sp>
      <p:sp>
        <p:nvSpPr>
          <p:cNvPr id="3993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rgbClr val="006600"/>
                </a:solidFill>
              </a:rPr>
              <a:t>佛說犯戒罪報輕重經</a:t>
            </a:r>
            <a:r>
              <a:rPr lang="zh-TW" altLang="en-US" smtClean="0"/>
              <a:t> 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fontAlgn="t" hangingPunct="1"/>
            <a:r>
              <a:rPr lang="zh-TW" altLang="en-US" sz="2800" smtClean="0">
                <a:solidFill>
                  <a:srgbClr val="FF0000"/>
                </a:solidFill>
              </a:rPr>
              <a:t>一，治罪羯磨。比丘犯罪，則大眾作法，治定其罪也。</a:t>
            </a:r>
            <a:br>
              <a:rPr lang="zh-TW" altLang="en-US" sz="2800" smtClean="0">
                <a:solidFill>
                  <a:srgbClr val="FF0000"/>
                </a:solidFill>
              </a:rPr>
            </a:br>
            <a:r>
              <a:rPr lang="zh-TW" altLang="en-US" sz="2800" smtClean="0">
                <a:solidFill>
                  <a:schemeClr val="hlink"/>
                </a:solidFill>
              </a:rPr>
              <a:t>二，成善羯磨。比丘有犯戒之罪，許對眾發露，得滅其罪，而成就善根也。</a:t>
            </a:r>
            <a:r>
              <a:rPr lang="zh-TW" altLang="en-US" sz="4000" smtClean="0"/>
              <a:t> </a:t>
            </a:r>
          </a:p>
        </p:txBody>
      </p:sp>
      <p:sp>
        <p:nvSpPr>
          <p:cNvPr id="4096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rgbClr val="006600"/>
                </a:solidFill>
                <a:ea typeface="文鼎中粗隸" pitchFamily="49" charset="-120"/>
              </a:rPr>
              <a:t>四分律懺六聚法篇</a:t>
            </a:r>
            <a:r>
              <a:rPr lang="zh-TW" altLang="en-US" smtClean="0"/>
              <a:t> 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zh-TW" altLang="en-US" dirty="0" smtClean="0">
                <a:solidFill>
                  <a:srgbClr val="006600"/>
                </a:solidFill>
              </a:rPr>
              <a:t>戒　定　慧</a:t>
            </a:r>
            <a:r>
              <a:rPr lang="en-US" altLang="zh-TW" dirty="0" smtClean="0">
                <a:solidFill>
                  <a:srgbClr val="006600"/>
                </a:solidFill>
              </a:rPr>
              <a:t/>
            </a:r>
            <a:br>
              <a:rPr lang="en-US" altLang="zh-TW" dirty="0" smtClean="0">
                <a:solidFill>
                  <a:srgbClr val="006600"/>
                </a:solidFill>
              </a:rPr>
            </a:br>
            <a:r>
              <a:rPr lang="zh-TW" altLang="en-US" dirty="0" smtClean="0">
                <a:solidFill>
                  <a:srgbClr val="006600"/>
                </a:solidFill>
              </a:rPr>
              <a:t>生活　生命　生死</a:t>
            </a:r>
            <a:r>
              <a:rPr lang="en-US" altLang="zh-TW" dirty="0" smtClean="0">
                <a:solidFill>
                  <a:srgbClr val="006600"/>
                </a:solidFill>
              </a:rPr>
              <a:t/>
            </a:r>
            <a:br>
              <a:rPr lang="en-US" altLang="zh-TW" dirty="0" smtClean="0">
                <a:solidFill>
                  <a:srgbClr val="006600"/>
                </a:solidFill>
              </a:rPr>
            </a:br>
            <a:r>
              <a:rPr lang="zh-TW" altLang="en-US" dirty="0" smtClean="0">
                <a:solidFill>
                  <a:srgbClr val="006600"/>
                </a:solidFill>
              </a:rPr>
              <a:t>貢獻社會</a:t>
            </a:r>
            <a:endParaRPr lang="zh-HK" altLang="en-US" dirty="0">
              <a:solidFill>
                <a:srgbClr val="006600"/>
              </a:solidFill>
            </a:endParaRPr>
          </a:p>
        </p:txBody>
      </p:sp>
      <p:sp>
        <p:nvSpPr>
          <p:cNvPr id="41987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zh-TW" altLang="en-US" sz="5400" smtClean="0">
                <a:solidFill>
                  <a:srgbClr val="FF0000"/>
                </a:solidFill>
              </a:rPr>
              <a:t>受戒的好處</a:t>
            </a:r>
            <a:endParaRPr lang="zh-HK" altLang="en-US" sz="54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 sz="5400" smtClean="0">
                <a:solidFill>
                  <a:srgbClr val="006600"/>
                </a:solidFill>
                <a:ea typeface="文鼎中粗隸" pitchFamily="49" charset="-120"/>
              </a:rPr>
              <a:t>住持三寶</a:t>
            </a:r>
            <a:r>
              <a:rPr lang="zh-TW" altLang="en-US" smtClean="0"/>
              <a:t> 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zh-TW" altLang="en-US" smtClean="0">
                <a:solidFill>
                  <a:srgbClr val="CC6600"/>
                </a:solidFill>
              </a:rPr>
              <a:t>佛滅後住於世間者。木佛畫像，佛寶也，三藏之文句，法寶也，剃髮染衣者，僧寶也。 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zh-TW" altLang="en-US" sz="9600" smtClean="0"/>
              <a:t>完</a:t>
            </a:r>
            <a:endParaRPr lang="zh-HK" altLang="en-US" sz="9600" smtClean="0"/>
          </a:p>
        </p:txBody>
      </p:sp>
      <p:pic>
        <p:nvPicPr>
          <p:cNvPr id="4301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4292600"/>
            <a:ext cx="52911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5400" smtClean="0">
                <a:solidFill>
                  <a:srgbClr val="FF0000"/>
                </a:solidFill>
                <a:ea typeface="文鼎中粗隸" pitchFamily="49" charset="-120"/>
              </a:rPr>
              <a:t>住持三寶</a:t>
            </a:r>
          </a:p>
        </p:txBody>
      </p:sp>
      <p:pic>
        <p:nvPicPr>
          <p:cNvPr id="7171" name="Picture 4" descr="China10-12Feb2005 182"/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32363" y="2055813"/>
            <a:ext cx="3616325" cy="241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755650" y="2060575"/>
            <a:ext cx="3384550" cy="350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kumimoji="1" sz="27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kumimoji="1" sz="23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>
                <a:solidFill>
                  <a:schemeClr val="hlink"/>
                </a:solidFill>
              </a:rPr>
              <a:t>釋迦牟尼佛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>
                <a:solidFill>
                  <a:srgbClr val="FF0000"/>
                </a:solidFill>
              </a:rPr>
              <a:t>東方淨琉璃世界藥師琉璃光如來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>
              <a:solidFill>
                <a:srgbClr val="006600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>
                <a:solidFill>
                  <a:srgbClr val="006600"/>
                </a:solidFill>
              </a:rPr>
              <a:t>西方極樂世界阿彌陀佛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 sz="5400" smtClean="0">
                <a:solidFill>
                  <a:srgbClr val="006600"/>
                </a:solidFill>
                <a:ea typeface="文鼎中粗隸" pitchFamily="49" charset="-120"/>
              </a:rPr>
              <a:t>化相三寶</a:t>
            </a:r>
            <a:r>
              <a:rPr lang="zh-TW" altLang="en-US" smtClean="0"/>
              <a:t> 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zh-TW" altLang="en-US" sz="2400" smtClean="0"/>
              <a:t>又云</a:t>
            </a:r>
            <a:r>
              <a:rPr lang="zh-TW" altLang="en-US" sz="2400" smtClean="0">
                <a:solidFill>
                  <a:srgbClr val="006600"/>
                </a:solidFill>
              </a:rPr>
              <a:t>別體三寶</a:t>
            </a:r>
            <a:r>
              <a:rPr lang="zh-TW" altLang="en-US" sz="2400" smtClean="0"/>
              <a:t>，又云</a:t>
            </a:r>
            <a:r>
              <a:rPr lang="zh-TW" altLang="en-US" sz="2400" smtClean="0">
                <a:solidFill>
                  <a:srgbClr val="006600"/>
                </a:solidFill>
              </a:rPr>
              <a:t>真實三寶</a:t>
            </a:r>
            <a:r>
              <a:rPr lang="zh-TW" altLang="en-US" sz="2400" smtClean="0"/>
              <a:t>。</a:t>
            </a:r>
            <a:r>
              <a:rPr lang="zh-TW" altLang="en-US" sz="2400" smtClean="0">
                <a:solidFill>
                  <a:schemeClr val="hlink"/>
                </a:solidFill>
              </a:rPr>
              <a:t>大乘之三寶者，諸佛之三身為佛寶，六度為法寶，十聖為僧寶。小乘之三寶者丈六之化身為佛寶，四諦十二因緣之法為法寶。四果緣覺為僧寶。</a:t>
            </a:r>
            <a:r>
              <a:rPr lang="zh-TW" altLang="en-US" sz="2400" smtClean="0"/>
              <a:t> 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 sz="5400" smtClean="0">
                <a:solidFill>
                  <a:srgbClr val="FF0000"/>
                </a:solidFill>
                <a:ea typeface="文鼎中粗隸" pitchFamily="49" charset="-120"/>
              </a:rPr>
              <a:t>一體三寶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zh-TW" altLang="en-US" sz="2400" smtClean="0">
                <a:solidFill>
                  <a:srgbClr val="006600"/>
                </a:solidFill>
              </a:rPr>
              <a:t>同體三寶</a:t>
            </a:r>
            <a:r>
              <a:rPr lang="zh-TW" altLang="en-US" sz="2400" smtClean="0"/>
              <a:t>或</a:t>
            </a:r>
            <a:r>
              <a:rPr lang="zh-TW" altLang="en-US" sz="2400" smtClean="0">
                <a:solidFill>
                  <a:schemeClr val="hlink"/>
                </a:solidFill>
              </a:rPr>
              <a:t>同相三寶</a:t>
            </a:r>
            <a:r>
              <a:rPr lang="zh-TW" altLang="en-US" sz="2400" smtClean="0"/>
              <a:t>。</a:t>
            </a:r>
            <a:br>
              <a:rPr lang="zh-TW" altLang="en-US" sz="2400" smtClean="0"/>
            </a:br>
            <a:r>
              <a:rPr lang="zh-TW" altLang="en-US" sz="2400" smtClean="0"/>
              <a:t>三寶一一之體有三寶之義，</a:t>
            </a:r>
            <a:r>
              <a:rPr lang="zh-TW" altLang="en-US" sz="2400" smtClean="0">
                <a:solidFill>
                  <a:schemeClr val="hlink"/>
                </a:solidFill>
              </a:rPr>
              <a:t>佛之體上有覺照之義者，佛寶也</a:t>
            </a:r>
            <a:r>
              <a:rPr lang="zh-TW" altLang="en-US" sz="2400" smtClean="0"/>
              <a:t>，</a:t>
            </a:r>
            <a:r>
              <a:rPr lang="zh-TW" altLang="en-US" sz="2400" smtClean="0">
                <a:solidFill>
                  <a:srgbClr val="006600"/>
                </a:solidFill>
              </a:rPr>
              <a:t>有軌則之義者法寶也</a:t>
            </a:r>
            <a:r>
              <a:rPr lang="zh-TW" altLang="en-US" sz="2400" smtClean="0"/>
              <a:t>，</a:t>
            </a:r>
            <a:r>
              <a:rPr lang="zh-TW" altLang="en-US" sz="2400" smtClean="0">
                <a:solidFill>
                  <a:schemeClr val="folHlink"/>
                </a:solidFill>
              </a:rPr>
              <a:t>無違諍之過者僧寶也</a:t>
            </a:r>
            <a:r>
              <a:rPr lang="zh-TW" altLang="en-US" sz="2400" smtClean="0"/>
              <a:t>，乃至僧有觀智者為佛寶，有軌則者為法寶，和合者為僧寶。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 sz="5400" smtClean="0">
                <a:solidFill>
                  <a:srgbClr val="FF0000"/>
                </a:solidFill>
                <a:ea typeface="文鼎中粗隸" pitchFamily="49" charset="-120"/>
              </a:rPr>
              <a:t>理體三寶</a:t>
            </a:r>
            <a:r>
              <a:rPr lang="zh-TW" altLang="en-US" smtClean="0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zh-TW" altLang="en-US" smtClean="0">
                <a:solidFill>
                  <a:srgbClr val="006600"/>
                </a:solidFill>
              </a:rPr>
              <a:t>於真如之體上立三寶。真如之理體視覺性法相，無違諍過。 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5400" smtClean="0">
                <a:solidFill>
                  <a:srgbClr val="FF3300"/>
                </a:solidFill>
                <a:ea typeface="文鼎中粗隸" pitchFamily="49" charset="-120"/>
              </a:rPr>
              <a:t>闡明真理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0663" cy="4530725"/>
          </a:xfrm>
        </p:spPr>
        <p:txBody>
          <a:bodyPr/>
          <a:lstStyle/>
          <a:p>
            <a:pPr eaLnBrk="1" hangingPunct="1"/>
            <a:r>
              <a:rPr lang="zh-TW" altLang="en-US" sz="2800" smtClean="0">
                <a:solidFill>
                  <a:srgbClr val="006600"/>
                </a:solidFill>
              </a:rPr>
              <a:t>接受皈依</a:t>
            </a:r>
          </a:p>
          <a:p>
            <a:pPr eaLnBrk="1" hangingPunct="1"/>
            <a:r>
              <a:rPr lang="zh-TW" altLang="en-US" sz="2800" smtClean="0">
                <a:solidFill>
                  <a:srgbClr val="006600"/>
                </a:solidFill>
              </a:rPr>
              <a:t>鹿野苑／初轉法輪</a:t>
            </a:r>
          </a:p>
        </p:txBody>
      </p:sp>
      <p:pic>
        <p:nvPicPr>
          <p:cNvPr id="11268" name="Picture 4" descr="图为释迦牟尼在鹿野苑第一次说法。他面前是曾跟随他苦行过的五位亲族弟子，阿若侨陈如、摩诃男拘利、跋提、阿说示、十力迦叶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2997200"/>
            <a:ext cx="1584325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 descr="图为西藏拉萨市中心的[大昭寺]屋脊上的鎏金大法轮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3573463"/>
            <a:ext cx="93503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 descr="图中巨大的二层圆筒形砖塔，是建在释迦牟尼初转法轮处的鹿野苑中的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365625"/>
            <a:ext cx="16954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7" descr="图为释迦牟尼的石雕的说法立像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692150"/>
            <a:ext cx="7905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8" descr="释迦牟尼收耶舍为第六位比丘，收俱梨迦为第一个优婆塞（居士）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133600"/>
            <a:ext cx="914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9" descr="释迦牟尼在鹿野苑吩咐弟子们分散到各地去宣传佛法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716338"/>
            <a:ext cx="1368425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0" descr="图中的众多人像，是表现天神和众生都在请求释迦牟尼弘扬佛法，救度众生">
            <a:hlinkClick r:id="rId15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196975"/>
            <a:ext cx="14668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5" name="Picture 11" descr="图为释迦牟尼在向外道领袖们解说他证悟的佛法">
            <a:hlinkClick r:id="rId17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3933825"/>
            <a:ext cx="1284287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6" name="Picture 12" descr="图为古印度摩竭陀王国的首都王舍城的遗址">
            <a:hlinkClick r:id="rId19"/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2708275"/>
            <a:ext cx="80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7" name="Picture 13" descr="释迦牟尼收在家女弟子的情景">
            <a:hlinkClick r:id="rId21"/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581525"/>
            <a:ext cx="8667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8" name="Picture 14" descr="月光映照的灵鹫山顶">
            <a:hlinkClick r:id="rId23"/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5373688"/>
            <a:ext cx="722313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9" name="Picture 15" descr="“祗园精舍”遗址。中央的台座，据说是释迦牟尼说法的座位">
            <a:hlinkClick r:id="rId25"/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24400"/>
            <a:ext cx="1423987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0" name="Picture 16" descr="雨季安居，释迦牟尼与众弟子在岩洞中修行的情景。此图为斯里兰卡卡枷尔寺的壁画">
            <a:hlinkClick r:id="rId27"/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5445125"/>
            <a:ext cx="1152525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1" name="Picture 17" descr="图为释迦牟尼在鹿野苑第一次说法。他面前是曾跟随他苦行过的五位亲族弟子，阿若侨陈如、摩诃男拘利、跋提、阿说示、十力迦叶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2997200"/>
            <a:ext cx="1584325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build="p"/>
    </p:bld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444</TotalTime>
  <Words>1608</Words>
  <Application>Microsoft Office PowerPoint</Application>
  <PresentationFormat>On-screen Show (4:3)</PresentationFormat>
  <Paragraphs>160</Paragraphs>
  <Slides>40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0" baseType="lpstr">
      <vt:lpstr>Arial</vt:lpstr>
      <vt:lpstr>新細明體</vt:lpstr>
      <vt:lpstr>Wingdings</vt:lpstr>
      <vt:lpstr>Times New Roman</vt:lpstr>
      <vt:lpstr>文鼎中粗隸</vt:lpstr>
      <vt:lpstr>Tahoma</vt:lpstr>
      <vt:lpstr>文鼎中楷</vt:lpstr>
      <vt:lpstr>文鼎勘亭流</vt:lpstr>
      <vt:lpstr>標楷體</vt:lpstr>
      <vt:lpstr>Watermark</vt:lpstr>
      <vt:lpstr>皈依　與　受戒</vt:lpstr>
      <vt:lpstr>佛  法  僧</vt:lpstr>
      <vt:lpstr>皈依佛，皈依法，皈依僧，為三皈。皈依者，謂身心歸向之也。 </vt:lpstr>
      <vt:lpstr>住持三寶 </vt:lpstr>
      <vt:lpstr>住持三寶</vt:lpstr>
      <vt:lpstr>化相三寶 </vt:lpstr>
      <vt:lpstr>一體三寶</vt:lpstr>
      <vt:lpstr>理體三寶 </vt:lpstr>
      <vt:lpstr>闡明真理</vt:lpstr>
      <vt:lpstr>PowerPoint Presentation</vt:lpstr>
      <vt:lpstr>三根本</vt:lpstr>
      <vt:lpstr>自我承諾 生命定向 殊勝修行</vt:lpstr>
      <vt:lpstr>戒律 </vt:lpstr>
      <vt:lpstr>「言尸羅者，此名清涼，亦名為戒。三業炎火，焚燒行人。事等如燒，戒能防息，故名清涼。清涼之名，正翻彼也。以能防禁，故名為戒。」 </vt:lpstr>
      <vt:lpstr>「一切眾生，初入三寶海，以信為本。住在佛家，以戒為本。」 </vt:lpstr>
      <vt:lpstr>佛子，憶念吾戒，必得道果，在吾左右，雖常見吾，不順吾戒，終不得道 。</vt:lpstr>
      <vt:lpstr>戒的由來</vt:lpstr>
      <vt:lpstr>佛教僧團的建立</vt:lpstr>
      <vt:lpstr>以戒為師</vt:lpstr>
      <vt:lpstr>佛臨入涅槃時對阿難說，“汝勿見我入大般涅槃，便謂正法於此永絕，何以故？我昔為諸比丘制波羅提木叉及余所說種種妙法，此即便是汝等大師，如我在世，無有異也。</vt:lpstr>
      <vt:lpstr>佛經的結集</vt:lpstr>
      <vt:lpstr>四分律 十誦律  僧祗律 五部律 毗尼母論  摩得勒迦論 善見論 薩婆多論  明了論</vt:lpstr>
      <vt:lpstr>三國白馬寺：僧祗戒心及四分羯磨 唐道宣律師 弘一律師</vt:lpstr>
      <vt:lpstr>戒的意義</vt:lpstr>
      <vt:lpstr>凡有害於別人及損害宗教行持的就是惡 凡有利於別人及增益宗教行時的就是善</vt:lpstr>
      <vt:lpstr>戒法者，如來所制之法。 戒體者，由於受授之作法而領納戒法於心臍，生防非止惡之功德者。 戒行者隨順其戒體而如法動作三業也。 戒相者其行之差別，即十戒乃至二百五十戒也。 </vt:lpstr>
      <vt:lpstr>目的的不同 理論根據的不同 戒體的傳承</vt:lpstr>
      <vt:lpstr>一、歸依佛，歸依佛寶以為師者。 二、歸依法，歸依法寶以為藥者。 三、歸依僧，歸依僧寶以為友者。 </vt:lpstr>
      <vt:lpstr>正受三皈</vt:lpstr>
      <vt:lpstr>三皈納體</vt:lpstr>
      <vt:lpstr>一攝律儀戒。受持五八十具等一切之戒律者。 二攝善法戒。以修一切善法為戒者。 三攝眾生戒。又云饒益有情戒。以饒益一切眾生為戒者。 </vt:lpstr>
      <vt:lpstr>一、比丘，持具足戒之男眾。二、比丘尼，持具足戒之女眾。三、六法尼，持六法之女眾。四、沙彌，持十戒之男眾。五、沙彌尼，持十戒之女眾。六、出家，持八戒齋之男眾。七、出家尼，持八戒齋之女眾。八、優婆塞，持五戒之男眾。九、優婆夷，持五戒之女眾。 </vt:lpstr>
      <vt:lpstr>一不殺生。二不偷盜。三不婬，四不妄語，五不飲酒，六不著華鬘好香塗身，七不歌舞倡伎，亦不往觀聽，八不得坐高廣大床上，九不得非時食。十不得捉錢金銀寶物。 </vt:lpstr>
      <vt:lpstr>一者不殺，二者不盜，三者不婬，四者不妄語，五者不飲酒，六者不坐高廣大床，七者不作倡伎樂故往觀聽、不著香薰衣，八者不過中食。 </vt:lpstr>
      <vt:lpstr>一不殺生戒，不殺生物也。 二不偷盜戒，不取不與也。 三不邪婬戒，不犯有看守者也。 四不妄語戒，不為無實之言也。 五不飲酒戒，不飲酒也。 </vt:lpstr>
      <vt:lpstr>如何建立健全的人格</vt:lpstr>
      <vt:lpstr>境支　意樂支　加行支　究竟支 重罪　輕罪 性罪　戒罪</vt:lpstr>
      <vt:lpstr>一，治罪羯磨。比丘犯罪，則大眾作法，治定其罪也。 二，成善羯磨。比丘有犯戒之罪，許對眾發露，得滅其罪，而成就善根也。 </vt:lpstr>
      <vt:lpstr>戒　定　慧 生活　生命　生死 貢獻社會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皈依　與　受戒</dc:title>
  <dc:creator>user</dc:creator>
  <cp:lastModifiedBy>Kwok, Isaac HY</cp:lastModifiedBy>
  <cp:revision>14</cp:revision>
  <dcterms:created xsi:type="dcterms:W3CDTF">2006-10-12T14:45:20Z</dcterms:created>
  <dcterms:modified xsi:type="dcterms:W3CDTF">2020-04-07T07:40:03Z</dcterms:modified>
</cp:coreProperties>
</file>