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51" r:id="rId1"/>
  </p:sldMasterIdLst>
  <p:notesMasterIdLst>
    <p:notesMasterId r:id="rId30"/>
  </p:notesMasterIdLst>
  <p:handoutMasterIdLst>
    <p:handoutMasterId r:id="rId31"/>
  </p:handoutMasterIdLst>
  <p:sldIdLst>
    <p:sldId id="258" r:id="rId2"/>
    <p:sldId id="272" r:id="rId3"/>
    <p:sldId id="273" r:id="rId4"/>
    <p:sldId id="274" r:id="rId5"/>
    <p:sldId id="275" r:id="rId6"/>
    <p:sldId id="276" r:id="rId7"/>
    <p:sldId id="277" r:id="rId8"/>
    <p:sldId id="260" r:id="rId9"/>
    <p:sldId id="261" r:id="rId10"/>
    <p:sldId id="263" r:id="rId11"/>
    <p:sldId id="291" r:id="rId12"/>
    <p:sldId id="267" r:id="rId13"/>
    <p:sldId id="290" r:id="rId14"/>
    <p:sldId id="270" r:id="rId15"/>
    <p:sldId id="271" r:id="rId16"/>
    <p:sldId id="279" r:id="rId17"/>
    <p:sldId id="292" r:id="rId18"/>
    <p:sldId id="269" r:id="rId19"/>
    <p:sldId id="280" r:id="rId20"/>
    <p:sldId id="278" r:id="rId21"/>
    <p:sldId id="281" r:id="rId22"/>
    <p:sldId id="282" r:id="rId23"/>
    <p:sldId id="283" r:id="rId24"/>
    <p:sldId id="284" r:id="rId25"/>
    <p:sldId id="285" r:id="rId26"/>
    <p:sldId id="287" r:id="rId27"/>
    <p:sldId id="288" r:id="rId28"/>
    <p:sldId id="289" r:id="rId29"/>
  </p:sldIdLst>
  <p:sldSz cx="9144000" cy="6858000" type="screen4x3"/>
  <p:notesSz cx="7099300" cy="102346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43"/>
  </p:normalViewPr>
  <p:slideViewPr>
    <p:cSldViewPr>
      <p:cViewPr varScale="1">
        <p:scale>
          <a:sx n="120" d="100"/>
          <a:sy n="120" d="100"/>
        </p:scale>
        <p:origin x="19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5BF87F26-A8BB-F749-ABF9-AC51583EA49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19" tIns="49510" rIns="99019" bIns="49510" numCol="1" anchor="t" anchorCtr="0" compatLnSpc="1">
            <a:prstTxWarp prst="textNoShape">
              <a:avLst/>
            </a:prstTxWarp>
          </a:bodyPr>
          <a:lstStyle>
            <a:lvl1pPr defTabSz="992188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95DC998-9E64-534E-944E-310BAB38898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19" tIns="49510" rIns="99019" bIns="49510" numCol="1" anchor="t" anchorCtr="0" compatLnSpc="1">
            <a:prstTxWarp prst="textNoShape">
              <a:avLst/>
            </a:prstTxWarp>
          </a:bodyPr>
          <a:lstStyle>
            <a:lvl1pPr algn="r" defTabSz="992188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7284" name="Rectangle 4">
            <a:extLst>
              <a:ext uri="{FF2B5EF4-FFF2-40B4-BE49-F238E27FC236}">
                <a16:creationId xmlns:a16="http://schemas.microsoft.com/office/drawing/2014/main" id="{A2FD5162-119B-9947-B256-39A37642659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19" tIns="49510" rIns="99019" bIns="49510" numCol="1" anchor="b" anchorCtr="0" compatLnSpc="1">
            <a:prstTxWarp prst="textNoShape">
              <a:avLst/>
            </a:prstTxWarp>
          </a:bodyPr>
          <a:lstStyle>
            <a:lvl1pPr defTabSz="992188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7285" name="Rectangle 5">
            <a:extLst>
              <a:ext uri="{FF2B5EF4-FFF2-40B4-BE49-F238E27FC236}">
                <a16:creationId xmlns:a16="http://schemas.microsoft.com/office/drawing/2014/main" id="{CC45EC2D-E35F-6948-959C-18FBDED1F87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19" tIns="49510" rIns="99019" bIns="49510" numCol="1" anchor="b" anchorCtr="0" compatLnSpc="1">
            <a:prstTxWarp prst="textNoShape">
              <a:avLst/>
            </a:prstTxWarp>
          </a:bodyPr>
          <a:lstStyle>
            <a:lvl1pPr algn="r" defTabSz="992188">
              <a:defRPr sz="1400"/>
            </a:lvl1pPr>
          </a:lstStyle>
          <a:p>
            <a:fld id="{9713DF52-37EC-DE4A-B842-167E89F4418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80AC084-5D49-3340-B7A1-876544C4BD6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19" tIns="49510" rIns="99019" bIns="49510" numCol="1" anchor="t" anchorCtr="0" compatLnSpc="1">
            <a:prstTxWarp prst="textNoShape">
              <a:avLst/>
            </a:prstTxWarp>
          </a:bodyPr>
          <a:lstStyle>
            <a:lvl1pPr defTabSz="992188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658877B-43EE-D544-9F5C-0F4BC61D77E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19" tIns="49510" rIns="99019" bIns="49510" numCol="1" anchor="t" anchorCtr="0" compatLnSpc="1">
            <a:prstTxWarp prst="textNoShape">
              <a:avLst/>
            </a:prstTxWarp>
          </a:bodyPr>
          <a:lstStyle>
            <a:lvl1pPr algn="r" defTabSz="992188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E0B36C18-7EE2-D64B-A8FB-ABF544B6EB77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1A8AC07-A732-AA4A-B381-2557EF02336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19" tIns="49510" rIns="99019" bIns="49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FFE52ED8-B914-0E44-A641-BEC3E5A697A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19" tIns="49510" rIns="99019" bIns="49510" numCol="1" anchor="b" anchorCtr="0" compatLnSpc="1">
            <a:prstTxWarp prst="textNoShape">
              <a:avLst/>
            </a:prstTxWarp>
          </a:bodyPr>
          <a:lstStyle>
            <a:lvl1pPr defTabSz="992188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D1F21237-95D7-7746-8B17-FD9CA00155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19" tIns="49510" rIns="99019" bIns="49510" numCol="1" anchor="b" anchorCtr="0" compatLnSpc="1">
            <a:prstTxWarp prst="textNoShape">
              <a:avLst/>
            </a:prstTxWarp>
          </a:bodyPr>
          <a:lstStyle>
            <a:lvl1pPr algn="r" defTabSz="992188">
              <a:defRPr sz="1400"/>
            </a:lvl1pPr>
          </a:lstStyle>
          <a:p>
            <a:fld id="{43F16E4D-38E4-9E46-AEF6-1240DDEDE25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A91F4ACC-69D2-CA41-84DB-0853C21614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19341BFE-673A-2747-95D9-42AB780F64D1}" type="slidenum">
              <a:rPr lang="en-US" altLang="zh-TW" sz="1400"/>
              <a:pPr eaLnBrk="1" hangingPunct="1">
                <a:spcBef>
                  <a:spcPct val="0"/>
                </a:spcBef>
              </a:pPr>
              <a:t>1</a:t>
            </a:fld>
            <a:endParaRPr lang="en-US" altLang="zh-TW" sz="14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777A9A5B-F4E7-6E4F-898A-BA282BF2782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14D6E4F-28C6-B44A-8522-21E706F54E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C6EDE7FB-4F6F-644D-9D8A-42C3167508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CDDC6D6F-7640-B943-98E5-F209A7FE8857}" type="slidenum">
              <a:rPr lang="en-US" altLang="zh-TW" sz="1400"/>
              <a:pPr eaLnBrk="1" hangingPunct="1">
                <a:spcBef>
                  <a:spcPct val="0"/>
                </a:spcBef>
              </a:pPr>
              <a:t>10</a:t>
            </a:fld>
            <a:endParaRPr lang="en-US" altLang="zh-TW" sz="14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C87E90DA-9D79-C147-B488-A0ABA26D993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80287238-44B9-684B-8313-5927EE2DA1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A91FAD69-A280-A142-868A-A40516FE1C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A0E43437-AEF6-454A-B35A-C1710CD91881}" type="slidenum">
              <a:rPr lang="en-US" altLang="zh-TW" sz="1400"/>
              <a:pPr eaLnBrk="1" hangingPunct="1">
                <a:spcBef>
                  <a:spcPct val="0"/>
                </a:spcBef>
              </a:pPr>
              <a:t>11</a:t>
            </a:fld>
            <a:endParaRPr lang="en-US" altLang="zh-TW" sz="14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EF159E6E-B144-7049-A016-58BAFAA56B5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96A15839-1C05-BA45-9406-B778A04CCB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B639096C-AD2F-4547-89B5-1802C608EC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3A85D9BC-D268-A544-BBEF-D524A4C05FE0}" type="slidenum">
              <a:rPr lang="en-US" altLang="zh-TW" sz="1400"/>
              <a:pPr eaLnBrk="1" hangingPunct="1">
                <a:spcBef>
                  <a:spcPct val="0"/>
                </a:spcBef>
              </a:pPr>
              <a:t>12</a:t>
            </a:fld>
            <a:endParaRPr lang="en-US" altLang="zh-TW" sz="14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D1F75E2E-2D03-304F-90F4-3DE041DC391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E2955C3B-5DA7-5047-AD4A-E0BE640FA2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EC74B44A-1A02-414A-B862-D9E3D6B957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F00D45C2-BBBF-9045-942F-57B0B0E3643D}" type="slidenum">
              <a:rPr lang="en-US" altLang="zh-TW" sz="1400"/>
              <a:pPr eaLnBrk="1" hangingPunct="1">
                <a:spcBef>
                  <a:spcPct val="0"/>
                </a:spcBef>
              </a:pPr>
              <a:t>13</a:t>
            </a:fld>
            <a:endParaRPr lang="en-US" altLang="zh-TW" sz="14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AF63AF1D-8DA1-0846-9475-49A937D1F0B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6950" y="768350"/>
            <a:ext cx="5113338" cy="3835400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327C51C6-BDFE-FE44-AEFE-FEBAB44D3F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AD8010EA-5FE1-AB49-98F8-DA921E09DE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8FB0B081-17B7-5A41-9F36-7A636C4F02C6}" type="slidenum">
              <a:rPr lang="en-US" altLang="zh-TW" sz="1400"/>
              <a:pPr eaLnBrk="1" hangingPunct="1">
                <a:spcBef>
                  <a:spcPct val="0"/>
                </a:spcBef>
              </a:pPr>
              <a:t>14</a:t>
            </a:fld>
            <a:endParaRPr lang="en-US" altLang="zh-TW" sz="14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37761C8D-5358-C448-AAD0-BDC425EE054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310D2AFD-804D-104B-83D0-4CD562A1F5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12920777-F21E-0740-826E-77652422AE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436445DB-8013-DF41-8ADD-7B2F857246E4}" type="slidenum">
              <a:rPr lang="en-US" altLang="zh-TW" sz="1400"/>
              <a:pPr eaLnBrk="1" hangingPunct="1">
                <a:spcBef>
                  <a:spcPct val="0"/>
                </a:spcBef>
              </a:pPr>
              <a:t>15</a:t>
            </a:fld>
            <a:endParaRPr lang="en-US" altLang="zh-TW" sz="14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86AF2216-D975-534C-AC4B-61CA0F4E2BC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0403034E-5C43-AC4A-B05E-EDE7EFD2E4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9BA44B99-1199-8F4B-9400-DFAF091286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E0742EFF-FBA7-6F4D-96E6-3A3F2AD8F419}" type="slidenum">
              <a:rPr lang="en-US" altLang="zh-TW" sz="1400"/>
              <a:pPr eaLnBrk="1" hangingPunct="1">
                <a:spcBef>
                  <a:spcPct val="0"/>
                </a:spcBef>
              </a:pPr>
              <a:t>16</a:t>
            </a:fld>
            <a:endParaRPr lang="en-US" altLang="zh-TW" sz="14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71D9147B-23DA-6449-8E26-52A6725C99A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64E365D2-5EA3-0140-9D38-7A152461F4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651E3D1C-DD88-964B-B834-A826FC7971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9553360D-3573-E245-8E93-8B193C4F22E4}" type="slidenum">
              <a:rPr lang="en-US" altLang="zh-TW" sz="1400"/>
              <a:pPr eaLnBrk="1" hangingPunct="1">
                <a:spcBef>
                  <a:spcPct val="0"/>
                </a:spcBef>
              </a:pPr>
              <a:t>17</a:t>
            </a:fld>
            <a:endParaRPr lang="en-US" altLang="zh-TW" sz="14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C2CBFCCD-6F68-9E42-A129-7032C7E4CF8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8C83070B-322A-F546-BF2A-5AEF885BCD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TW" altLang="en-US">
                <a:latin typeface="Arial" panose="020B0604020202020204" pitchFamily="34" charset="0"/>
              </a:rPr>
              <a:t>積極語言</a:t>
            </a:r>
            <a:r>
              <a:rPr lang="en-US" altLang="zh-TW">
                <a:latin typeface="Arial" panose="020B0604020202020204" pitchFamily="34" charset="0"/>
              </a:rPr>
              <a:t>: (1)</a:t>
            </a:r>
            <a:r>
              <a:rPr lang="zh-TW" altLang="en-US">
                <a:latin typeface="Arial" panose="020B0604020202020204" pitchFamily="34" charset="0"/>
              </a:rPr>
              <a:t>有沒有好消息</a:t>
            </a:r>
            <a:r>
              <a:rPr lang="en-US" altLang="zh-TW">
                <a:latin typeface="Arial" panose="020B0604020202020204" pitchFamily="34" charset="0"/>
              </a:rPr>
              <a:t>…</a:t>
            </a:r>
            <a:r>
              <a:rPr lang="zh-TW" altLang="en-US">
                <a:latin typeface="Arial" panose="020B0604020202020204" pitchFamily="34" charset="0"/>
              </a:rPr>
              <a:t>就快有</a:t>
            </a:r>
            <a:r>
              <a:rPr lang="en-US" altLang="zh-TW">
                <a:latin typeface="Arial" panose="020B0604020202020204" pitchFamily="34" charset="0"/>
              </a:rPr>
              <a:t>(2)</a:t>
            </a:r>
            <a:r>
              <a:rPr lang="zh-TW" altLang="en-US">
                <a:latin typeface="Arial" panose="020B0604020202020204" pitchFamily="34" charset="0"/>
              </a:rPr>
              <a:t>盡量</a:t>
            </a:r>
            <a:r>
              <a:rPr lang="en-US" altLang="zh-TW">
                <a:latin typeface="Arial" panose="020B0604020202020204" pitchFamily="34" charset="0"/>
              </a:rPr>
              <a:t>vs</a:t>
            </a:r>
            <a:r>
              <a:rPr lang="zh-TW" altLang="en-US">
                <a:latin typeface="Arial" panose="020B0604020202020204" pitchFamily="34" charset="0"/>
              </a:rPr>
              <a:t>盡力</a:t>
            </a:r>
            <a:r>
              <a:rPr lang="en-US" altLang="zh-TW">
                <a:latin typeface="Arial" panose="020B0604020202020204" pitchFamily="34" charset="0"/>
              </a:rPr>
              <a:t>(3)</a:t>
            </a:r>
            <a:r>
              <a:rPr lang="zh-TW" altLang="en-US">
                <a:latin typeface="Arial" panose="020B0604020202020204" pitchFamily="34" charset="0"/>
              </a:rPr>
              <a:t>無希望</a:t>
            </a:r>
            <a:r>
              <a:rPr lang="en-US" altLang="zh-TW">
                <a:latin typeface="Arial" panose="020B0604020202020204" pitchFamily="34" charset="0"/>
              </a:rPr>
              <a:t>vs</a:t>
            </a:r>
            <a:r>
              <a:rPr lang="zh-TW" altLang="en-US">
                <a:latin typeface="Arial" panose="020B0604020202020204" pitchFamily="34" charset="0"/>
              </a:rPr>
              <a:t>有希望 </a:t>
            </a:r>
            <a:endParaRPr lang="en-US" altLang="zh-TW">
              <a:latin typeface="Arial" panose="020B0604020202020204" pitchFamily="34" charset="0"/>
            </a:endParaRPr>
          </a:p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8F9C7BE4-4335-4743-99EB-B2D5A2980F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17ADB904-59F9-A049-913C-A3A8359173F3}" type="slidenum">
              <a:rPr lang="en-US" altLang="zh-TW" sz="1400"/>
              <a:pPr eaLnBrk="1" hangingPunct="1">
                <a:spcBef>
                  <a:spcPct val="0"/>
                </a:spcBef>
              </a:pPr>
              <a:t>18</a:t>
            </a:fld>
            <a:endParaRPr lang="en-US" altLang="zh-TW" sz="14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0495C491-DB90-E647-8306-FA6EE44A227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FB9790D3-518E-8B45-9437-CE7A816699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C6E24B5C-77DD-6740-99A3-8748FFF791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C41C85A7-E341-6D4D-AE40-FC9DF5D5C931}" type="slidenum">
              <a:rPr lang="en-US" altLang="zh-TW" sz="1400"/>
              <a:pPr eaLnBrk="1" hangingPunct="1">
                <a:spcBef>
                  <a:spcPct val="0"/>
                </a:spcBef>
              </a:pPr>
              <a:t>19</a:t>
            </a:fld>
            <a:endParaRPr lang="en-US" altLang="zh-TW" sz="14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CBB3304A-D34D-B54D-9000-34561BA3C1A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CCCDE5B0-C44F-4243-878D-F581E139E6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AF77ADF4-B21A-7744-BDF6-D233D70478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3694F514-3894-654A-9C88-94F713C47BE5}" type="slidenum">
              <a:rPr lang="en-US" altLang="zh-TW" sz="1400"/>
              <a:pPr eaLnBrk="1" hangingPunct="1">
                <a:spcBef>
                  <a:spcPct val="0"/>
                </a:spcBef>
              </a:pPr>
              <a:t>2</a:t>
            </a:fld>
            <a:endParaRPr lang="en-US" altLang="zh-TW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049CAB10-61C4-9D4A-8F15-0D1A8097897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5A6EEBF2-0F12-A243-AE66-C154AA169C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8883A94D-AA88-3948-A584-780DDDED5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ABB85DC1-5730-074C-96DA-CC0E21C4BB56}" type="slidenum">
              <a:rPr lang="en-US" altLang="zh-TW" sz="1400"/>
              <a:pPr eaLnBrk="1" hangingPunct="1">
                <a:spcBef>
                  <a:spcPct val="0"/>
                </a:spcBef>
              </a:pPr>
              <a:t>20</a:t>
            </a:fld>
            <a:endParaRPr lang="en-US" altLang="zh-TW" sz="14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8A4EFCB8-7F3E-A14C-B723-05C6234B022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E3928783-410D-B546-B959-5C1442F1C6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DA007A3C-611A-194E-A96D-DC52F4D724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BFEA60C5-C1AB-2643-A745-2C751A4DCA73}" type="slidenum">
              <a:rPr lang="en-US" altLang="zh-TW" sz="1400"/>
              <a:pPr eaLnBrk="1" hangingPunct="1">
                <a:spcBef>
                  <a:spcPct val="0"/>
                </a:spcBef>
              </a:pPr>
              <a:t>21</a:t>
            </a:fld>
            <a:endParaRPr lang="en-US" altLang="zh-TW" sz="14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BACD1733-44B6-4B4A-9EC3-38DC07CD802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BCC05F63-7E69-164A-8B35-79996FFE07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E0E04D16-3563-C74C-B51D-D1834ECD84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993DFED8-B81F-6748-8914-03D30AA8A898}" type="slidenum">
              <a:rPr lang="en-US" altLang="zh-TW" sz="1400"/>
              <a:pPr eaLnBrk="1" hangingPunct="1">
                <a:spcBef>
                  <a:spcPct val="0"/>
                </a:spcBef>
              </a:pPr>
              <a:t>22</a:t>
            </a:fld>
            <a:endParaRPr lang="en-US" altLang="zh-TW" sz="14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FF2B5BCF-4F07-6643-8D36-309D6B165FC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21E4CCC4-127C-634E-8C15-BFC1861C24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0A363735-CDC2-9748-A57F-3693E7610C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AD931818-A8D3-D64D-BE82-AD6F77434EF2}" type="slidenum">
              <a:rPr lang="en-US" altLang="zh-TW" sz="1400"/>
              <a:pPr eaLnBrk="1" hangingPunct="1">
                <a:spcBef>
                  <a:spcPct val="0"/>
                </a:spcBef>
              </a:pPr>
              <a:t>23</a:t>
            </a:fld>
            <a:endParaRPr lang="en-US" altLang="zh-TW" sz="14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136DE546-1890-B34E-99F6-FDD2CE9B064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FE30845D-7255-AD42-BC5F-03947211EF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D0EA2AC2-1744-8B49-B5FE-9CB686C1E4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736CDF25-8BFB-EB41-A794-FF2367D45018}" type="slidenum">
              <a:rPr lang="en-US" altLang="zh-TW" sz="1400"/>
              <a:pPr eaLnBrk="1" hangingPunct="1">
                <a:spcBef>
                  <a:spcPct val="0"/>
                </a:spcBef>
              </a:pPr>
              <a:t>24</a:t>
            </a:fld>
            <a:endParaRPr lang="en-US" altLang="zh-TW" sz="14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AB8C7FEB-1E77-824D-9D9B-644BF9FCF85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38E99B8F-6FB1-5E48-8FEF-4BD567AFC7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D1622E04-740F-7841-9668-B90105E39B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0872CA98-038E-7549-9DB2-69D821A9B294}" type="slidenum">
              <a:rPr lang="en-US" altLang="zh-TW" sz="1400"/>
              <a:pPr eaLnBrk="1" hangingPunct="1">
                <a:spcBef>
                  <a:spcPct val="0"/>
                </a:spcBef>
              </a:pPr>
              <a:t>25</a:t>
            </a:fld>
            <a:endParaRPr lang="en-US" altLang="zh-TW" sz="14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151B3B95-6D98-9145-9002-4B7960471A2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solidFill>
            <a:srgbClr val="FFFFFF"/>
          </a:solidFill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417BEA8A-AC58-014C-B37B-8D89C945727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947738" y="4860925"/>
            <a:ext cx="520382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0A7DA424-EBA1-CF43-A13B-D90392290B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2F4ECD26-8902-3D43-9184-F629F1E19BC3}" type="slidenum">
              <a:rPr lang="en-US" altLang="zh-TW" sz="1400"/>
              <a:pPr eaLnBrk="1" hangingPunct="1">
                <a:spcBef>
                  <a:spcPct val="0"/>
                </a:spcBef>
              </a:pPr>
              <a:t>26</a:t>
            </a:fld>
            <a:endParaRPr lang="en-US" altLang="zh-TW" sz="14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66889657-24C8-F149-8B37-70F30524E5C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F36C7993-7E0E-7D43-85E8-2F23FE1BB3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B6429BCB-4EB6-6D49-B66D-2746353F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600C1F0A-92E3-BA41-A24C-57E12AC4C9AF}" type="slidenum">
              <a:rPr lang="en-US" altLang="zh-TW" sz="1400"/>
              <a:pPr eaLnBrk="1" hangingPunct="1">
                <a:spcBef>
                  <a:spcPct val="0"/>
                </a:spcBef>
              </a:pPr>
              <a:t>27</a:t>
            </a:fld>
            <a:endParaRPr lang="en-US" altLang="zh-TW" sz="14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A1C52A5A-5B22-C741-9CB0-E6D415FFB0D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725166AE-F463-384F-896A-F20E0E11F7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C9EAFCAE-CEDE-5942-A6AC-1D1D682DFB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2C204488-7579-ED47-BCF8-9B1DADABDCF0}" type="slidenum">
              <a:rPr lang="en-US" altLang="zh-TW" sz="1400"/>
              <a:pPr eaLnBrk="1" hangingPunct="1">
                <a:spcBef>
                  <a:spcPct val="0"/>
                </a:spcBef>
              </a:pPr>
              <a:t>28</a:t>
            </a:fld>
            <a:endParaRPr lang="en-US" altLang="zh-TW" sz="14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B3A41D4C-A94B-9D42-9197-B9E0BDDB685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D2D3F220-3137-2E4F-A404-2AA6FE2E96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0CAF4CBD-4A40-304D-B0C1-66D52E805A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A7535D79-B1C2-5240-BB98-B26221EC3EF3}" type="slidenum">
              <a:rPr lang="en-US" altLang="zh-TW" sz="1400"/>
              <a:pPr eaLnBrk="1" hangingPunct="1">
                <a:spcBef>
                  <a:spcPct val="0"/>
                </a:spcBef>
              </a:pPr>
              <a:t>3</a:t>
            </a:fld>
            <a:endParaRPr lang="en-US" altLang="zh-TW" sz="14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1D8B41F4-FA20-0947-987A-E34EB1FCD8D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31D818AF-EA55-8948-A0DC-F6790FCADB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85D0AA8D-D350-2E4C-805D-7C569D7B4E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2E819CC7-DBF1-4B42-A248-C4C809C54D05}" type="slidenum">
              <a:rPr lang="en-US" altLang="zh-TW" sz="1400"/>
              <a:pPr eaLnBrk="1" hangingPunct="1">
                <a:spcBef>
                  <a:spcPct val="0"/>
                </a:spcBef>
              </a:pPr>
              <a:t>4</a:t>
            </a:fld>
            <a:endParaRPr lang="en-US" altLang="zh-TW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36659425-81B8-034E-8275-F641D628812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12BD5304-6628-7E41-9493-5B273F495F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4B6129AA-711B-4E49-BAC2-1E048A9D37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DC972D2A-D957-DA49-9869-5948F6C60244}" type="slidenum">
              <a:rPr lang="en-US" altLang="zh-TW" sz="1400"/>
              <a:pPr eaLnBrk="1" hangingPunct="1">
                <a:spcBef>
                  <a:spcPct val="0"/>
                </a:spcBef>
              </a:pPr>
              <a:t>5</a:t>
            </a:fld>
            <a:endParaRPr lang="en-US" altLang="zh-TW" sz="14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B4F4432A-4736-2A42-870F-335E7110085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D6207F02-43D4-534B-9B11-6144962E62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B728DD34-D7BA-5F4D-9C35-FA18BA9C58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899A9186-4EB2-7C41-B619-6CB286E62406}" type="slidenum">
              <a:rPr lang="en-US" altLang="zh-TW" sz="1400"/>
              <a:pPr eaLnBrk="1" hangingPunct="1">
                <a:spcBef>
                  <a:spcPct val="0"/>
                </a:spcBef>
              </a:pPr>
              <a:t>6</a:t>
            </a:fld>
            <a:endParaRPr lang="en-US" altLang="zh-TW" sz="14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7F6F60EA-19F5-184B-83E2-B69335A4D01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C21B4ECB-7383-3B4A-BBA9-CA7B7CF989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90D9B1F3-77B3-BF40-B8BA-7FE1EB4CA0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544C92C5-0F61-AF40-AACA-08B21DDFCCA6}" type="slidenum">
              <a:rPr lang="en-US" altLang="zh-TW" sz="1400"/>
              <a:pPr eaLnBrk="1" hangingPunct="1">
                <a:spcBef>
                  <a:spcPct val="0"/>
                </a:spcBef>
              </a:pPr>
              <a:t>7</a:t>
            </a:fld>
            <a:endParaRPr lang="en-US" altLang="zh-TW" sz="14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B9C6A2BB-5100-A74A-A280-5CEB02BCCA9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644374A7-FD05-AB47-833C-A09CC4EB95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08D549C5-7C1D-8D4B-9E11-A9CFC12720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A3E7EA59-A3D8-2E48-9BEC-FF601FFFFE73}" type="slidenum">
              <a:rPr lang="en-US" altLang="zh-TW" sz="1400"/>
              <a:pPr eaLnBrk="1" hangingPunct="1">
                <a:spcBef>
                  <a:spcPct val="0"/>
                </a:spcBef>
              </a:pPr>
              <a:t>8</a:t>
            </a:fld>
            <a:endParaRPr lang="en-US" altLang="zh-TW" sz="14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D9698FC6-812A-A84A-8F50-80C23C5782A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96EF273B-9A73-FF43-B63D-EB1E322DC8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0E54FE37-ADB9-0347-A900-5457D9C019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921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92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58422FF6-3A56-C248-8C0D-FC5E9D0174B4}" type="slidenum">
              <a:rPr lang="en-US" altLang="zh-TW" sz="1400"/>
              <a:pPr eaLnBrk="1" hangingPunct="1">
                <a:spcBef>
                  <a:spcPct val="0"/>
                </a:spcBef>
              </a:pPr>
              <a:t>9</a:t>
            </a:fld>
            <a:endParaRPr lang="en-US" altLang="zh-TW" sz="14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E9BFFB9C-BB97-D94B-8F08-3533B11FCA1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8A886585-5742-5C45-9131-963D00AC9D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D9245866-F7C3-D94D-A443-37A8ACABFF7D}"/>
              </a:ext>
            </a:extLst>
          </p:cNvPr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>
              <a:extLst>
                <a:ext uri="{FF2B5EF4-FFF2-40B4-BE49-F238E27FC236}">
                  <a16:creationId xmlns:a16="http://schemas.microsoft.com/office/drawing/2014/main" id="{DB805E4D-DABD-A944-BCE3-D4D9B2219B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kumimoji="0" lang="zh-TW" altLang="zh-TW"/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D68BB650-304B-8046-8D91-55555FDB7EB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kumimoji="0" lang="zh-TW" altLang="zh-TW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BD9115C6-77BB-434A-B6CB-FEEBE64B284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kumimoji="0" lang="zh-TW" altLang="zh-TW" sz="2400">
                <a:latin typeface="Times New Roman" panose="02020603050405020304" pitchFamily="18" charset="0"/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A18A8277-7CE0-2B45-A559-4AF11D9957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000 w 1000"/>
                <a:gd name="T1" fmla="*/ 1000 h 1000"/>
                <a:gd name="T2" fmla="*/ 0 w 1000"/>
                <a:gd name="T3" fmla="*/ 1000 h 1000"/>
                <a:gd name="T4" fmla="*/ 0 w 1000"/>
                <a:gd name="T5" fmla="*/ 0 h 1000"/>
                <a:gd name="T6" fmla="*/ 1000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938DAE2B-0146-E941-9A37-FA8754532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000 w 1000"/>
                <a:gd name="T3" fmla="*/ 0 h 1000"/>
                <a:gd name="T4" fmla="*/ 1000 w 1000"/>
                <a:gd name="T5" fmla="*/ 1000 h 1000"/>
                <a:gd name="T6" fmla="*/ 0 w 1000"/>
                <a:gd name="T7" fmla="*/ 100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52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952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BC6BCF8A-5678-CF48-AE17-9BAF15D198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18F833AC-E65C-F24E-95EC-5B1DB5555B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1BA23B6D-E75C-734E-9CD7-5B5F4F4E64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313A397-E234-9D4F-B704-9F9EE053637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3504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D9B2F55-BF1A-F24E-ADCF-DC307A0343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40C8BE3-571A-2049-9063-D33F18A92F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5579B87D-E6F8-724C-AE31-1E348542FA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D0A322-8817-9E47-A04C-B3447E69630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8352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EE464D5-FA42-BE45-A1E8-7473122B9D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39D56E5-4414-4C41-B3CE-C71388BE66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D55FD89-E0B3-F44C-A0C4-34C9036FC1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ADC88-D2DE-F942-99FC-F20B99EC88B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1236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774BF17-94D9-DA43-B4CD-068974D26D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1F6495B-FE00-4641-8207-4BE87D64D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F0EEC24-A99C-A142-B819-9A3E5C6B1D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3F2A0-C894-F14B-A5B9-83DE2675418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5891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D8F1A26-014A-4F48-B265-F384B7424D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8F8943C-2D58-4344-A2DD-C9972F7F55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D61265B-F1CC-4044-87C8-4F0C4D2DF2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C2124-6D43-C34F-BE23-A3D8DD3356F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1066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4F6D5DC-1FA0-734E-B53F-E0A78F37A8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0F68BB5-C0D3-4C46-9AA4-A4267EC4F0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B431342-26B5-2745-8950-F79FBAE7E3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E84630-A30E-8743-8F83-48A3BCA0567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707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DFE858-63F1-924B-B099-5A13238134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785CD1-5416-C548-A7E9-E9EF42025B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8C0F40-C245-A241-AB3E-8F84D19961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0BAD91-7692-1647-A0C7-0C9B52CD3DE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888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55262A95-CB0E-CB43-8C00-BB7DFA3E02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A8772FCC-C5E8-7146-8900-9DC88815CA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36E17BAF-5D28-C546-9086-0F41F86400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572C2-4E7B-E846-9645-BBB9C60619B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7030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EDFB4D3C-7CF7-EE4F-BBFF-E45ACF991C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6AB2643A-9A29-834C-BEC2-A0AB9F2CBE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953AEBBB-F9FA-7641-9B6E-3E8A79C4D7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30E5A2-24E9-6549-8AEE-1F9826389F6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487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BF5BCEB-0B6B-8A46-9F45-B79695541F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7499718-E35A-AF4F-832E-532A114DE0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D8D04B96-6142-2041-9F92-11138ECD01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F150F2-DD84-F34C-A093-81EB67B9ACA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286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977AC10-7FED-B041-B6CB-E50EAB620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00DD796-74E5-B646-840E-4F2CD1A7AE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0C97FCA-4A5C-354C-A2DC-9BC7CF7C72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F4425E-2F0C-FE4B-94BA-8EB62E3143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6762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219E429-4B45-624E-8F60-2A1ECE064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kumimoji="0" lang="zh-TW" altLang="zh-TW" sz="2400">
              <a:latin typeface="Times New Roman" panose="02020603050405020304" pitchFamily="18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5670A57-0E84-3246-90AB-07E7FC125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kumimoji="0" lang="zh-TW" altLang="zh-TW" sz="2400">
              <a:latin typeface="Times New Roman" panose="02020603050405020304" pitchFamily="18" charset="0"/>
            </a:endParaRP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0F23B3F-762B-AD41-A2E9-B026941246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01EEE4A-3280-0344-8563-DAF21292F9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4214" name="Rectangle 6">
            <a:extLst>
              <a:ext uri="{FF2B5EF4-FFF2-40B4-BE49-F238E27FC236}">
                <a16:creationId xmlns:a16="http://schemas.microsoft.com/office/drawing/2014/main" id="{2E4A5969-ECEE-8744-AF48-D80E6509356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4215" name="Rectangle 7">
            <a:extLst>
              <a:ext uri="{FF2B5EF4-FFF2-40B4-BE49-F238E27FC236}">
                <a16:creationId xmlns:a16="http://schemas.microsoft.com/office/drawing/2014/main" id="{7CA7C95E-04FF-6746-9456-03426E7F4E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4216" name="Rectangle 8">
            <a:extLst>
              <a:ext uri="{FF2B5EF4-FFF2-40B4-BE49-F238E27FC236}">
                <a16:creationId xmlns:a16="http://schemas.microsoft.com/office/drawing/2014/main" id="{F1C32192-5D70-1B4F-8438-B1978DC793F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/>
            </a:lvl1pPr>
          </a:lstStyle>
          <a:p>
            <a:fld id="{1CD566B7-A9DB-3D4C-BA87-6A27B24B7F67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06D7636F-B38A-1D49-9E22-7BC33EB84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000 w 1000"/>
              <a:gd name="T1" fmla="*/ 1000 h 1000"/>
              <a:gd name="T2" fmla="*/ 0 w 1000"/>
              <a:gd name="T3" fmla="*/ 1000 h 1000"/>
              <a:gd name="T4" fmla="*/ 0 w 1000"/>
              <a:gd name="T5" fmla="*/ 0 h 1000"/>
              <a:gd name="T6" fmla="*/ 100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Freeform 10">
            <a:extLst>
              <a:ext uri="{FF2B5EF4-FFF2-40B4-BE49-F238E27FC236}">
                <a16:creationId xmlns:a16="http://schemas.microsoft.com/office/drawing/2014/main" id="{CDCBDF28-8F78-7844-9E18-3DB19D3D7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000 w 1000"/>
              <a:gd name="T3" fmla="*/ 0 h 1000"/>
              <a:gd name="T4" fmla="*/ 1000 w 1000"/>
              <a:gd name="T5" fmla="*/ 1000 h 1000"/>
              <a:gd name="T6" fmla="*/ 0 w 1000"/>
              <a:gd name="T7" fmla="*/ 100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kumimoji="1" sz="2800">
          <a:solidFill>
            <a:schemeClr val="tx1"/>
          </a:solidFill>
          <a:latin typeface="+mn-lt"/>
          <a:ea typeface="+mn-ea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kumimoji="1" sz="2000">
          <a:solidFill>
            <a:schemeClr val="tx1"/>
          </a:solidFill>
          <a:latin typeface="+mn-lt"/>
          <a:ea typeface="+mn-ea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images.google.com.hk/imgres?imgurl=http://www.humsci.auburn.edu/quality_of_life/images/quality.gif&amp;imgrefurl=http://www.humsci.auburn.edu/quality_of_life/main.html&amp;h=229&amp;w=140&amp;sz=9&amp;hl=zh-TW&amp;start=99&amp;tbnid=y-jhLAYR9fvaLM:&amp;tbnh=108&amp;tbnw=66&amp;prev=/images%3Fq%3Dquality%2Bof%2Blife%26start%3D80%26ndsp%3D20%26svnum%3D10%26hl%3Dzh-TW%26lr%3D%26sa%3DN" TargetMode="External"/><Relationship Id="rId7" Type="http://schemas.openxmlformats.org/officeDocument/2006/relationships/hyperlink" Target="http://images.google.com.hk/imgres?imgurl=http://lib.store.yahoo.net/lib/pregnancy-plus/banner1.gif&amp;imgrefurl=http://www.pregnancy-plus.com/&amp;h=204&amp;w=165&amp;sz=9&amp;hl=zh-TW&amp;start=108&amp;tbnid=-UMHV1gfaMHNyM:&amp;tbnh=105&amp;tbnw=85&amp;prev=/images%3Fq%3Dpregnancy%26start%3D100%26ndsp%3D20%26svnum%3D10%26hl%3Dzh-TW%26lr%3D%26sa%3D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://images.google.com.hk/imgres?imgurl=http://www.naturalparenting.com.au/uploads/pics/pregnancy_page.jpg&amp;imgrefurl=http://www.naturalparenting.com.au/index.php%3Fid%3D10&amp;h=234&amp;w=177&amp;sz=13&amp;hl=zh-TW&amp;start=120&amp;tbnid=1mUFD21QryoSEM:&amp;tbnh=109&amp;tbnw=82&amp;prev=/images%3Fq%3Dpregnancy%26start%3D100%26ndsp%3D20%26svnum%3D10%26hl%3Dzh-TW%26lr%3D%26sa%3DN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www2.hmdc.med.cuhk.edu.hk/images/pic_hmdc_1.jpg&amp;imgrefurl=http://www2.hmdc.med.cuhk.edu.hk/tc/main_analysis2.asp&amp;h=160&amp;w=200&amp;sz=14&amp;hl=zh-TW&amp;start=58&amp;um=1&amp;tbnid=0m3FpZDStVoxQM:&amp;tbnh=83&amp;tbnw=104&amp;prev=/images%3Fq%3D%25E6%2583%2585%25E7%25B7%2592%25E7%2597%2585%26start%3D40%26ndsp%3D20%26svnum%3D10%26um%3D1%26hl%3Dzh-TW%26sa%3DN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storage.msn.com/x1pAdjo0uCo2H0DmmoeHnGEqXaoWFAOyunMqlH1kGtK5xXgmtUoQMaxzXEBgAHsxEwC_bch4J8HQUVvFs8ivfXmPbQqtvUz99PhHQ9v75Cp4zf6Fe4S61IHpoOCazoarJQ_1boxyRMM_he4juUrhEWJ808wZo7Ub560&amp;imgrefurl=http://vm27310366.spaces.live.com/%3F_c11_BlogPart_BlogPart%3Dblogview%26_c%3DBlogPart%26partqs%3Damonth%253D12%2526ayear%253D2005&amp;h=600&amp;w=441&amp;sz=22&amp;hl=zh-TW&amp;start=1&amp;um=1&amp;tbnid=tN8ukP9LXns4fM:&amp;tbnh=135&amp;tbnw=99&amp;prev=/images%3Fq%3D%25E5%25BF%2583%26svnum%3D10%26um%3D1%26hl%3Dzh-TW%26sa%3D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upic.album.sina.com.cn/pic_3/4d76f20802000001&amp;imgrefurl=http://blog.sina.com.cn/kwvinwoo&amp;h=272&amp;w=480&amp;sz=96&amp;hl=zh-TW&amp;start=23&amp;um=1&amp;tbnid=R5RFZZoqdTru4M:&amp;tbnh=73&amp;tbnw=129&amp;prev=/images%3Fq%3D%25E7%2584%25A1%25E9%2587%258F%26start%3D20%26ndsp%3D20%26svnum%3D10%26um%3D1%26hl%3Dzh-TW%26sa%3DN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images.39.net/baby_20070628001.jpg&amp;imgrefurl=http://www.39.net/baby/bjys/xseq/01/xse/251930.html&amp;h=345&amp;w=400&amp;sz=19&amp;hl=zh-TW&amp;start=7&amp;um=1&amp;tbnid=H2kJfcTYtCxl4M:&amp;tbnh=107&amp;tbnw=124&amp;prev=/images%3Fq%3D%25E6%2597%25A9%25E7%2594%25A2%26svnum%3D10%26um%3D1%26hl%3Dzh-TW%26sa%3D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www.mydr.com.au/content/images/categories/Babies/amniocentesis.gif&amp;imgrefurl=http://www.mydr.com.au/default.asp%3Farticle%3D3330&amp;h=365&amp;w=300&amp;sz=15&amp;hl=zh-TW&amp;start=3&amp;um=1&amp;tbnid=YRt2Ipfm9vl1JM:&amp;tbnh=121&amp;tbnw=99&amp;prev=/images%3Fq%3Damniocentesis%26svnum%3D10%26um%3D1%26hl%3Dzh-TW%26sa%3DG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img1.qq.com/astro/pics/434/434474.jpg&amp;imgrefurl=http://astro.lady.qq.com/a/20060522/000011.htm&amp;h=400&amp;w=300&amp;sz=9&amp;hl=zh-TW&amp;start=7&amp;um=1&amp;tbnid=5_mqRvBOYJbeZM:&amp;tbnh=124&amp;tbnw=93&amp;prev=/images%3Fq%3D%25E6%2582%25B2%25E6%2583%2585%26svnum%3D10%26um%3D1%26hl%3Dzh-TW%26sa%3DG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img1.qq.com/astro/pics/434/434474.jpg&amp;imgrefurl=http://astro.lady.qq.com/a/20060522/000011.htm&amp;h=400&amp;w=300&amp;sz=9&amp;hl=zh-TW&amp;start=7&amp;um=1&amp;tbnid=5_mqRvBOYJbeZM:&amp;tbnh=124&amp;tbnw=93&amp;prev=/images%3Fq%3D%25E6%2582%25B2%25E6%2583%2585%26svnum%3D10%26um%3D1%26hl%3Dzh-TW%26sa%3DG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www.carpcman.org.tw/logo.gif&amp;imgrefurl=http://www.carpcman.org.tw/stu.htm&amp;h=532&amp;w=552&amp;sz=30&amp;hl=zh-TW&amp;start=19&amp;um=1&amp;tbnid=DJEWjUXBp3r7pM:&amp;tbnh=128&amp;tbnw=133&amp;prev=/images%3Fq%3D%25E5%258D%25B1%25E6%25A9%259F%26svnum%3D10%26um%3D1%26hl%3Dzh-TW%26sa%3DG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www.guilintour.net/pic/upload/200471316643.jpg&amp;imgrefurl=http://www.guilintour.tw/travellist.asp%3Fid%3D151&amp;h=448&amp;w=600&amp;sz=32&amp;hl=zh-TW&amp;start=3&amp;um=1&amp;tbnid=6jp3-S54Yz_ThM:&amp;tbnh=101&amp;tbnw=135&amp;prev=/images%3Fq%3D%25E5%25B1%25B1%25E6%25B0%25B4%26svnum%3D10%26um%3D1%26hl%3Dzh-TW%26sa%3DG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www.pregnancy-leads-to-new-babies.com/images/pregnancy-picture-heart.jpg&amp;imgrefurl=http://www.pregnancy-leads-to-new-babies.com/&amp;h=288&amp;w=288&amp;sz=18&amp;hl=zh-TW&amp;start=0&amp;um=1&amp;tbnid=9eb9zdugsp1iFM:&amp;tbnh=115&amp;tbnw=115&amp;prev=/images%3Fq%3DPREGNANCY%26svnum%3D10%26um%3D1%26hl%3Dzh-TW%26sa%3D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hyperlink" Target="http://images.google.com.tw/imgres?imgurl=http://cimg2.163.com/health/2006/11/17/20061117011851c6fbd.jpg&amp;imgrefurl=http://health.163.com/06/1117/00/303FD79U00181VE4.html&amp;h=286&amp;w=300&amp;sz=7&amp;hl=zh-TW&amp;start=6&amp;um=1&amp;tbnid=MPyijLk_izijdM:&amp;tbnh=111&amp;tbnw=116&amp;prev=/images%3Fq%3D%25E7%2594%25A2%25E5%25BE%258C%25E6%2586%2582%25E9%25AC%25B1%26svnum%3D10%26um%3D1%26hl%3Dzh-TW%26sa%3DG" TargetMode="Externa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www.tragochen.net/mt/archives/2006052203.jpg&amp;imgrefurl=http://www.tragochen.net/mt/archives/000292.html&amp;h=346&amp;w=520&amp;sz=47&amp;hl=zh-TW&amp;start=22&amp;um=1&amp;tbnid=RRHB4tPqwsuW0M:&amp;tbnh=87&amp;tbnw=131&amp;prev=/images%3Fq%3D%25E5%258D%25B1%25E6%25A9%259F%25E8%2599%2595%25E7%2590%2586%26start%3D20%26ndsp%3D20%26svnum%3D10%26um%3D1%26hl%3Dzh-TW%26sa%3DN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jpeg"/><Relationship Id="rId5" Type="http://schemas.openxmlformats.org/officeDocument/2006/relationships/hyperlink" Target="http://images.google.com.tw/imgres?imgurl=http://www.carpcman.org.tw/logo.gif&amp;imgrefurl=http://www.carpcman.org.tw/l1.htm&amp;h=532&amp;w=552&amp;sz=30&amp;hl=zh-TW&amp;start=28&amp;um=1&amp;tbnid=DJEWjUXBp3r7pM:&amp;tbnh=128&amp;tbnw=133&amp;prev=/images%3Fq%3D%25E5%258D%25B1%25E6%25A9%259F%25E8%2599%2595%25E7%2590%2586%26start%3D20%26ndsp%3D20%26svnum%3D10%26um%3D1%26hl%3Dzh-TW%26sa%3DN" TargetMode="External"/><Relationship Id="rId4" Type="http://schemas.openxmlformats.org/officeDocument/2006/relationships/image" Target="../media/image30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images.google.com.tw/imgres?imgurl=http://www.alwpct.nhs.uk/Health%2520Developments/Health%2520promotion/Images/preg%25203.gif&amp;imgrefurl=http://www.alwpct.nhs.uk/Health%2520Developments/Health%2520promotion/Postnatal%2520Depression.asp&amp;h=416&amp;w=403&amp;sz=12&amp;hl=zh-TW&amp;start=0&amp;um=1&amp;tbnid=2P2OLUpgMjktiM:&amp;tbnh=125&amp;tbnw=121&amp;prev=/images%3Fq%3DPREGNANCY%252BDEPRESSION%26svnum%3D10%26um%3D1%26hl%3Dzh-TW%26sa%3DG" TargetMode="External"/><Relationship Id="rId7" Type="http://schemas.openxmlformats.org/officeDocument/2006/relationships/hyperlink" Target="http://images.google.com.tw/imgres?imgurl=http://publicaffairs.uth.tmc.edu/hleader/gfx/2003art/shades_blue.jpg&amp;imgrefurl=http://publicaffairs.uth.tmc.edu/hleader/archive/Pregnancy/2003/shadesofblue-0728.html&amp;h=227&amp;w=300&amp;sz=50&amp;hl=zh-TW&amp;start=0&amp;um=1&amp;tbnid=SAr7dSpHB7KdiM:&amp;tbnh=88&amp;tbnw=116&amp;prev=/images%3Fq%3DPREGNANCY%252BDEPRESSION%26svnum%3D10%26um%3D1%26hl%3Dzh-TW%26sa%3D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hyperlink" Target="http://images.google.com.tw/imgres?imgurl=http://www.pregnancy-depression-help.com/images/DepressedWoman.jpg&amp;imgrefurl=http://www.pregnancy-depression-help.com/&amp;h=147&amp;w=200&amp;sz=10&amp;hl=zh-TW&amp;start=0&amp;um=1&amp;tbnid=YOwQE_Dz9il1JM:&amp;tbnh=76&amp;tbnw=104&amp;prev=/images%3Fq%3DPREGNANCY%252BDEPRESSION%26svnum%3D10%26um%3D1%26hl%3Dzh-TW%26sa%3DG" TargetMode="Externa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http://images.google.com.tw/imgres?imgurl=http://www.petalumapeople.org/back.gif&amp;imgrefurl=http://www.petalumapeople.org/mfcc.shtml&amp;h=73&amp;w=85&amp;sz=4&amp;hl=zh-TW&amp;start=60&amp;um=1&amp;tbnid=_vlpfB_l9BR_dM:&amp;tbnh=65&amp;tbnw=76&amp;prev=/images%3Fq%3DPREGNANCY%252BDEPRESSION%26start%3D60%26ndsp%3D20%26svnum%3D10%26um%3D1%26hl%3Dzh-TW%26sa%3DN" TargetMode="External"/><Relationship Id="rId7" Type="http://schemas.openxmlformats.org/officeDocument/2006/relationships/hyperlink" Target="http://images.google.com.tw/imgres?imgurl=http://www.surrey-promotehealth.nhs.uk/youth-councellors/resolveUid/78e1c03b86cfe743600fa4e47ba7624f&amp;imgrefurl=http://www.surrey-promotehealth.nhs.uk/youth-councellors&amp;h=327&amp;w=308&amp;sz=25&amp;hl=zh-TW&amp;start=100&amp;um=1&amp;tbnid=tUN_aSKLFMD_YM:&amp;tbnh=118&amp;tbnw=111&amp;prev=/images%3Fq%3DPREGNANCY%252BDEPRESSION%26start%3D100%26ndsp%3D20%26svnum%3D10%26um%3D1%26hl%3Dzh-TW%26sa%3D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hyperlink" Target="http://images.google.com.tw/imgres?imgurl=http://www.emorywomensprogram.org/images/ClinicalPrograms.jpg&amp;imgrefurl=http://www.emorywomensprogram.org/clinicalprograms.asp&amp;h=359&amp;w=159&amp;sz=12&amp;hl=zh-TW&amp;start=100&amp;um=1&amp;tbnid=hq4zHlG0PTXaMM:&amp;tbnh=121&amp;tbnw=54&amp;prev=/images%3Fq%3DPREGNANCY%252BDEPRESSION%26start%3D100%26ndsp%3D20%26svnum%3D10%26um%3D1%26hl%3Dzh-TW%26sa%3DN" TargetMode="Externa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hyperlink" Target="http://images.google.com.tw/imgres?imgurl=http://www.semel.ucla.edu/uclamdrp/images/babyFingers.jpg&amp;imgrefurl=http://www.semel.ucla.edu/uclamdrp/aboutPandP.html&amp;h=150&amp;w=227&amp;sz=21&amp;hl=zh-TW&amp;start=20&amp;um=1&amp;tbnid=nWHvPUlf5TzdPM:&amp;tbnh=71&amp;tbnw=108&amp;prev=/images%3Fq%3DPREGNANCY%252BDEPRESSION%26start%3D20%26ndsp%3D20%26svnum%3D10%26um%3D1%26hl%3Dzh-TW%26sa%3DN" TargetMode="External"/><Relationship Id="rId7" Type="http://schemas.openxmlformats.org/officeDocument/2006/relationships/hyperlink" Target="http://images.google.com.tw/imgres?imgurl=http://www.pregnancy-depression-help.com/images/pregnant-4.jpg&amp;imgrefurl=http://www.pregnancy-depression-help.com/risks-to-baby.html&amp;h=240&amp;w=180&amp;sz=8&amp;hl=zh-TW&amp;start=20&amp;um=1&amp;tbnid=5i6eNChl43WwCM:&amp;tbnh=110&amp;tbnw=83&amp;prev=/images%3Fq%3DPREGNANCY%252BDEPRESSION%26start%3D20%26ndsp%3D20%26svnum%3D10%26um%3D1%26hl%3Dzh-TW%26sa%3D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hyperlink" Target="http://images.google.com.tw/imgres?imgurl=http://www.wellbeingandnature.com/Stones/Ruby%2520gemstone.jpg&amp;imgrefurl=http://www.wellbeingandnature.com/LargeFilles/Ruby.html&amp;h=167&amp;w=250&amp;sz=18&amp;hl=zh-TW&amp;start=20&amp;um=1&amp;tbnid=nRFSX8348ffwQM:&amp;tbnh=74&amp;tbnw=111&amp;prev=/images%3Fq%3DPREGNANCY%252BDEPRESSION%26start%3D20%26ndsp%3D20%26svnum%3D10%26um%3D1%26hl%3Dzh-TW%26sa%3DN" TargetMode="Externa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www.hhs.state.ne.us/MomsReachOut/images/perinatalcomp.jpg&amp;imgrefurl=http://www.hhs.state.ne.us/MomsReachOut/&amp;h=400&amp;w=265&amp;sz=15&amp;hl=zh-TW&amp;start=40&amp;um=1&amp;tbnid=u1JFSOFpAxMfYM:&amp;tbnh=124&amp;tbnw=82&amp;prev=/images%3Fq%3DPREGNANCY%252BDEPRESSION%26start%3D40%26ndsp%3D20%26svnum%3D10%26um%3D1%26hl%3Dzh-TW%26sa%3D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hyperlink" Target="http://images.google.com.tw/imgres?imgurl=http://www.drsharilusskin.com/images/img1-2.jpg&amp;imgrefurl=http://www.drsharilusskin.com/pregnancy.htm&amp;h=371&amp;w=317&amp;sz=88&amp;hl=zh-TW&amp;start=60&amp;um=1&amp;tbnid=9PMf6M7tJFcCoM:&amp;tbnh=122&amp;tbnw=104&amp;prev=/images%3Fq%3DPREGNANCY%252BDEPRESSION%26start%3D60%26ndsp%3D20%26svnum%3D10%26um%3D1%26hl%3Dzh-TW%26sa%3DN" TargetMode="Externa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content.edu.tw/vocation/child_care/ks_sd/newmother/photo/t45.jpg&amp;imgrefurl=http://content.edu.tw/vocation/child_care/ks_sd/newmother/dir155.htm&amp;h=357&amp;w=229&amp;sz=14&amp;hl=zh-TW&amp;start=21&amp;um=1&amp;tbnid=fQoEzrciw20OiM:&amp;tbnh=121&amp;tbnw=78&amp;prev=/images%3Fq%3D%25E7%2594%25A2%25E5%25BE%258C%25E6%2586%2582%25E9%25AC%25B1%26start%3D20%26ndsp%3D20%26svnum%3D10%26um%3D1%26hl%3Dzh-TW%26sa%3DN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jpeg"/><Relationship Id="rId5" Type="http://schemas.openxmlformats.org/officeDocument/2006/relationships/hyperlink" Target="http://images.google.com.tw/imgres?imgurl=http://images.39.net/images/baby_20070410004.jpg&amp;imgrefurl=http://www.39.net/baby/bjys/xseq/01/mm/235125.html&amp;h=283&amp;w=200&amp;sz=13&amp;hl=zh-TW&amp;start=33&amp;um=1&amp;tbnid=vDut745Hp3077M:&amp;tbnh=114&amp;tbnw=81&amp;prev=/images%3Fq%3D%25E7%2594%25A2%25E5%25BE%258C%25E6%2586%2582%25E9%25AC%25B1%26start%3D20%26ndsp%3D20%26svnum%3D10%26um%3D1%26hl%3Dzh-TW%26sa%3DN" TargetMode="Externa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www.spectrum-hk.com/spectrumlogo.gif&amp;imgrefurl=http://www.spectrum-hk.com/psychtest.htm&amp;h=300&amp;w=600&amp;sz=21&amp;hl=zh-TW&amp;start=2&amp;um=1&amp;tbnid=ljzZO5BYKGr0NM:&amp;tbnh=68&amp;tbnw=135&amp;prev=/images%3Fq%3D%25E6%2583%2585%25E7%25B7%2592%25E7%2597%2585%26svnum%3D10%26um%3D1%26hl%3Dzh-TW%26sa%3D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jpeg"/><Relationship Id="rId5" Type="http://schemas.openxmlformats.org/officeDocument/2006/relationships/hyperlink" Target="http://images.google.com.tw/imgres?imgurl=http://www.cchc.org/hm/hk/2004/06/images/m_index.jpg&amp;imgrefurl=http://www.cchc.org/hm/hk/2004/06/index.htm&amp;h=434&amp;w=588&amp;sz=136&amp;hl=zh-TW&amp;start=15&amp;um=1&amp;tbnid=qjvDITP_0fCIFM:&amp;tbnh=100&amp;tbnw=135&amp;prev=/images%3Fq%3D%25E6%2583%2585%25E7%25B7%2592%25E7%2597%2585%26svnum%3D10%26um%3D1%26hl%3Dzh-TW%26sa%3DG" TargetMode="Externa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www.cuhk.edu.hk/osa/scds/images/leaftlet/c/4.jpg&amp;imgrefurl=http://www.cuhk.edu.hk/osa/scds/chihtml/5pamphlet/pamphlet.html&amp;h=200&amp;w=200&amp;sz=7&amp;hl=zh-TW&amp;start=44&amp;um=1&amp;tbnid=NdZ2iOzSkP08cM:&amp;tbnh=104&amp;tbnw=104&amp;prev=/images%3Fq%3D%25E6%2583%2585%25E7%25B7%2592%25E7%2597%2585%26start%3D40%26ndsp%3D20%26svnum%3D10%26um%3D1%26hl%3Dzh-TW%26sa%3D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08822A6-4571-AE40-90EC-28321705480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FF0066"/>
                </a:solidFill>
                <a:ea typeface="文鼎勘亭流" pitchFamily="49" charset="-120"/>
              </a:rPr>
              <a:t>妊娠健康　與　優生  （ 三）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08B45C-B6EE-3A42-B27B-8D10CD6004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339933"/>
                </a:solidFill>
              </a:rPr>
              <a:t>講者：陳家寶醫生</a:t>
            </a:r>
          </a:p>
        </p:txBody>
      </p:sp>
      <p:pic>
        <p:nvPicPr>
          <p:cNvPr id="3076" name="Picture 4" descr="quality">
            <a:hlinkClick r:id="rId3"/>
            <a:extLst>
              <a:ext uri="{FF2B5EF4-FFF2-40B4-BE49-F238E27FC236}">
                <a16:creationId xmlns:a16="http://schemas.microsoft.com/office/drawing/2014/main" id="{83246232-1377-964C-8BC0-0EC8803F6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941888"/>
            <a:ext cx="6286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pregnancy_page">
            <a:hlinkClick r:id="rId5"/>
            <a:extLst>
              <a:ext uri="{FF2B5EF4-FFF2-40B4-BE49-F238E27FC236}">
                <a16:creationId xmlns:a16="http://schemas.microsoft.com/office/drawing/2014/main" id="{511CFCBD-B700-F44B-801A-2CD4175E6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589588"/>
            <a:ext cx="7810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banner1">
            <a:hlinkClick r:id="rId7"/>
            <a:extLst>
              <a:ext uri="{FF2B5EF4-FFF2-40B4-BE49-F238E27FC236}">
                <a16:creationId xmlns:a16="http://schemas.microsoft.com/office/drawing/2014/main" id="{EE41A669-4C21-134C-97EE-D0BB62D57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5373688"/>
            <a:ext cx="8096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6881817-E08B-4148-9C35-A71B4C795D1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kumimoji="0" lang="zh-TW" altLang="en-GB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走出情緒困局</a:t>
            </a:r>
            <a:endParaRPr kumimoji="0" lang="zh-TW" altLang="en-US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3246EF9-C86E-6043-861C-44CB4816C3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800"/>
              <a:t>情緒自覺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800"/>
              <a:t>情緒管理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800"/>
              <a:t>情緒的轉化</a:t>
            </a:r>
          </a:p>
        </p:txBody>
      </p:sp>
      <p:pic>
        <p:nvPicPr>
          <p:cNvPr id="12292" name="Picture 4" descr="pic_hmdc_1">
            <a:hlinkClick r:id="rId3"/>
            <a:extLst>
              <a:ext uri="{FF2B5EF4-FFF2-40B4-BE49-F238E27FC236}">
                <a16:creationId xmlns:a16="http://schemas.microsoft.com/office/drawing/2014/main" id="{5B4D6B3F-4976-8640-A90C-9DBF879C2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2205038"/>
            <a:ext cx="990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D3F0F1B8-2D85-2547-A694-04588EDA10C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CC3300"/>
                </a:solidFill>
              </a:rPr>
              <a:t>產前健心運動</a:t>
            </a:r>
          </a:p>
        </p:txBody>
      </p:sp>
      <p:sp>
        <p:nvSpPr>
          <p:cNvPr id="13315" name="Rectangle 5">
            <a:extLst>
              <a:ext uri="{FF2B5EF4-FFF2-40B4-BE49-F238E27FC236}">
                <a16:creationId xmlns:a16="http://schemas.microsoft.com/office/drawing/2014/main" id="{12BF30C7-56B3-8847-9491-C04B8AC76AA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339933"/>
                </a:solidFill>
              </a:rPr>
              <a:t>專注覺察訓練</a:t>
            </a:r>
          </a:p>
          <a:p>
            <a:pPr eaLnBrk="1" hangingPunct="1"/>
            <a:r>
              <a:rPr lang="zh-TW" altLang="en-US"/>
              <a:t>	</a:t>
            </a:r>
            <a:r>
              <a:rPr lang="zh-TW" altLang="en-US">
                <a:solidFill>
                  <a:srgbClr val="CC3300"/>
                </a:solidFill>
              </a:rPr>
              <a:t>心理教育　每日一事</a:t>
            </a:r>
          </a:p>
          <a:p>
            <a:pPr eaLnBrk="1" hangingPunct="1"/>
            <a:r>
              <a:rPr lang="zh-TW" altLang="en-US"/>
              <a:t>		</a:t>
            </a:r>
            <a:r>
              <a:rPr lang="zh-TW" altLang="en-US">
                <a:solidFill>
                  <a:srgbClr val="0033CC"/>
                </a:solidFill>
              </a:rPr>
              <a:t>心的運動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E807EA1-1CB4-2944-8A42-989B5DFEB4C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chemeClr val="tx1"/>
                </a:solidFill>
              </a:rPr>
              <a:t>心的訓練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1E9C677-C3B6-2540-8BAC-EE171592892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14563" y="3581400"/>
            <a:ext cx="5638800" cy="190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400">
                <a:solidFill>
                  <a:srgbClr val="CC3300"/>
                </a:solidFill>
              </a:rPr>
              <a:t>慈、悲、喜、捨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>
                <a:solidFill>
                  <a:srgbClr val="CC3300"/>
                </a:solidFill>
              </a:rPr>
              <a:t>	</a:t>
            </a:r>
            <a:r>
              <a:rPr lang="zh-TW" altLang="en-US" sz="2400">
                <a:solidFill>
                  <a:srgbClr val="339933"/>
                </a:solidFill>
              </a:rPr>
              <a:t>慈</a:t>
            </a:r>
            <a:r>
              <a:rPr lang="en-US" altLang="zh-TW" sz="2400">
                <a:solidFill>
                  <a:srgbClr val="339933"/>
                </a:solidFill>
              </a:rPr>
              <a:t>...</a:t>
            </a:r>
            <a:r>
              <a:rPr lang="zh-TW" altLang="en-US" sz="2400">
                <a:solidFill>
                  <a:srgbClr val="339933"/>
                </a:solidFill>
              </a:rPr>
              <a:t>憎恨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>
                <a:solidFill>
                  <a:srgbClr val="339933"/>
                </a:solidFill>
              </a:rPr>
              <a:t>		</a:t>
            </a:r>
            <a:r>
              <a:rPr lang="zh-TW" altLang="en-US" sz="2400">
                <a:solidFill>
                  <a:schemeClr val="accent1"/>
                </a:solidFill>
              </a:rPr>
              <a:t>悲</a:t>
            </a:r>
            <a:r>
              <a:rPr lang="en-US" altLang="zh-TW" sz="2400">
                <a:solidFill>
                  <a:schemeClr val="accent1"/>
                </a:solidFill>
              </a:rPr>
              <a:t>…</a:t>
            </a:r>
            <a:r>
              <a:rPr lang="zh-TW" altLang="en-US" sz="2400">
                <a:solidFill>
                  <a:schemeClr val="accent1"/>
                </a:solidFill>
              </a:rPr>
              <a:t>痛苦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>
                <a:solidFill>
                  <a:srgbClr val="339933"/>
                </a:solidFill>
              </a:rPr>
              <a:t>			喜</a:t>
            </a:r>
            <a:r>
              <a:rPr lang="en-US" altLang="zh-TW" sz="2400">
                <a:solidFill>
                  <a:srgbClr val="339933"/>
                </a:solidFill>
              </a:rPr>
              <a:t>…</a:t>
            </a:r>
            <a:r>
              <a:rPr lang="zh-TW" altLang="en-US" sz="2400">
                <a:solidFill>
                  <a:srgbClr val="339933"/>
                </a:solidFill>
              </a:rPr>
              <a:t>嫉妒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>
                <a:solidFill>
                  <a:srgbClr val="339933"/>
                </a:solidFill>
              </a:rPr>
              <a:t>				</a:t>
            </a:r>
            <a:r>
              <a:rPr lang="zh-TW" altLang="en-US" sz="2400">
                <a:solidFill>
                  <a:schemeClr val="accent1"/>
                </a:solidFill>
              </a:rPr>
              <a:t>捨</a:t>
            </a:r>
            <a:r>
              <a:rPr lang="en-US" altLang="zh-TW" sz="2400">
                <a:solidFill>
                  <a:schemeClr val="accent1"/>
                </a:solidFill>
              </a:rPr>
              <a:t>…</a:t>
            </a:r>
            <a:r>
              <a:rPr lang="zh-TW" altLang="en-US" sz="2400">
                <a:solidFill>
                  <a:schemeClr val="accent1"/>
                </a:solidFill>
              </a:rPr>
              <a:t>討厭</a:t>
            </a:r>
            <a:endParaRPr lang="en-US" altLang="zh-TW" sz="240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zh-TW" altLang="en-US" sz="2400">
                <a:solidFill>
                  <a:srgbClr val="FF0000"/>
                </a:solidFill>
              </a:rPr>
              <a:t>積極語言</a:t>
            </a:r>
            <a:endParaRPr lang="en-US" altLang="zh-TW" sz="240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zh-TW" altLang="en-US" sz="2400">
                <a:solidFill>
                  <a:srgbClr val="7030A0"/>
                </a:solidFill>
              </a:rPr>
              <a:t>行為上的訓練</a:t>
            </a:r>
            <a:endParaRPr lang="en-US" altLang="zh-TW" sz="240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zh-TW" altLang="en-US" sz="2400">
                <a:solidFill>
                  <a:srgbClr val="0033CC"/>
                </a:solidFill>
              </a:rPr>
              <a:t>心念上的訓練</a:t>
            </a:r>
          </a:p>
        </p:txBody>
      </p:sp>
      <p:pic>
        <p:nvPicPr>
          <p:cNvPr id="14340" name="Picture 5" descr="x1pAdjo0uCo2H0DmmoeHnGEqXaoWFAOyunMqlH1kGtK5xXgmtUoQMaxzXEBgAHsxEwC_bch4J8HQUVvFs8ivfXmPbQqtvUz99PhHQ9v75Cp4zf6Fe4S61IHpoOCazoarJQ_1boxyRMM_he4juUrhEWJ808wZo7Ub560">
            <a:hlinkClick r:id="rId3"/>
            <a:extLst>
              <a:ext uri="{FF2B5EF4-FFF2-40B4-BE49-F238E27FC236}">
                <a16:creationId xmlns:a16="http://schemas.microsoft.com/office/drawing/2014/main" id="{D2657442-1A20-B74A-9B3D-E7F2D26226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205038"/>
            <a:ext cx="9429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C78566B-83BA-D54A-87B0-14A07D2996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z="4400">
                <a:solidFill>
                  <a:srgbClr val="339933"/>
                </a:solidFill>
                <a:ea typeface="文鼎粗隸" pitchFamily="49" charset="-120"/>
              </a:rPr>
              <a:t>無量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9D67BA7-9ACE-2847-B3D5-FDD249EBE04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800"/>
              <a:t>無限量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/>
              <a:t>心念的擴展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/>
              <a:t>願我</a:t>
            </a:r>
            <a:r>
              <a:rPr lang="en-US" altLang="zh-TW" sz="2800"/>
              <a:t>…</a:t>
            </a:r>
            <a:r>
              <a:rPr lang="zh-TW" altLang="en-US" sz="2800"/>
              <a:t>我的</a:t>
            </a:r>
            <a:r>
              <a:rPr lang="en-US" altLang="zh-TW" sz="2800"/>
              <a:t>BABY…</a:t>
            </a:r>
            <a:r>
              <a:rPr lang="zh-TW" altLang="en-US" sz="2800"/>
              <a:t>至親</a:t>
            </a:r>
            <a:r>
              <a:rPr lang="en-US" altLang="zh-TW" sz="2800"/>
              <a:t>…</a:t>
            </a:r>
            <a:r>
              <a:rPr lang="zh-TW" altLang="en-US" sz="2800"/>
              <a:t>朋友</a:t>
            </a:r>
            <a:r>
              <a:rPr lang="en-US" altLang="zh-TW" sz="2800"/>
              <a:t>…</a:t>
            </a:r>
            <a:r>
              <a:rPr lang="zh-TW" altLang="en-US" sz="2800"/>
              <a:t>各界人士</a:t>
            </a:r>
            <a:r>
              <a:rPr lang="en-US" altLang="zh-TW" sz="2800"/>
              <a:t>…</a:t>
            </a:r>
            <a:r>
              <a:rPr lang="zh-TW" altLang="en-US" sz="2800"/>
              <a:t>敵人</a:t>
            </a:r>
          </a:p>
        </p:txBody>
      </p:sp>
      <p:pic>
        <p:nvPicPr>
          <p:cNvPr id="15364" name="Picture 4" descr="4d76f20802000001">
            <a:hlinkClick r:id="rId3"/>
            <a:extLst>
              <a:ext uri="{FF2B5EF4-FFF2-40B4-BE49-F238E27FC236}">
                <a16:creationId xmlns:a16="http://schemas.microsoft.com/office/drawing/2014/main" id="{0551CE7F-4C80-B045-8278-2902570F5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916113"/>
            <a:ext cx="12287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>
            <a:extLst>
              <a:ext uri="{FF2B5EF4-FFF2-40B4-BE49-F238E27FC236}">
                <a16:creationId xmlns:a16="http://schemas.microsoft.com/office/drawing/2014/main" id="{76CF66C0-0411-7545-8838-A6E845F57B3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CC3300"/>
                </a:solidFill>
              </a:rPr>
              <a:t>妊娠「危機」</a:t>
            </a: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4F573FEA-155D-1A41-A2A9-03D4E54E0D4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早產</a:t>
            </a:r>
          </a:p>
          <a:p>
            <a:pPr eaLnBrk="1" hangingPunct="1"/>
            <a:r>
              <a:rPr lang="zh-TW" altLang="en-US"/>
              <a:t>妊娠併發症</a:t>
            </a:r>
          </a:p>
          <a:p>
            <a:pPr eaLnBrk="1" hangingPunct="1"/>
            <a:r>
              <a:rPr lang="zh-TW" altLang="en-US"/>
              <a:t>妊娠毒血症</a:t>
            </a:r>
          </a:p>
          <a:p>
            <a:pPr eaLnBrk="1" hangingPunct="1"/>
            <a:endParaRPr lang="en-US" altLang="zh-TW"/>
          </a:p>
        </p:txBody>
      </p:sp>
      <p:pic>
        <p:nvPicPr>
          <p:cNvPr id="16388" name="Picture 9" descr="baby_20070628001">
            <a:hlinkClick r:id="rId3"/>
            <a:extLst>
              <a:ext uri="{FF2B5EF4-FFF2-40B4-BE49-F238E27FC236}">
                <a16:creationId xmlns:a16="http://schemas.microsoft.com/office/drawing/2014/main" id="{F0AE402D-22F2-6A41-8D4E-A688C51FC3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205038"/>
            <a:ext cx="11811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>
            <a:extLst>
              <a:ext uri="{FF2B5EF4-FFF2-40B4-BE49-F238E27FC236}">
                <a16:creationId xmlns:a16="http://schemas.microsoft.com/office/drawing/2014/main" id="{3E2D3FC1-0EE6-9F49-B791-9BA2F51FBD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006600"/>
                </a:solidFill>
              </a:rPr>
              <a:t>新生兒</a:t>
            </a:r>
          </a:p>
        </p:txBody>
      </p:sp>
      <p:sp>
        <p:nvSpPr>
          <p:cNvPr id="17411" name="Rectangle 5">
            <a:extLst>
              <a:ext uri="{FF2B5EF4-FFF2-40B4-BE49-F238E27FC236}">
                <a16:creationId xmlns:a16="http://schemas.microsoft.com/office/drawing/2014/main" id="{5DCA5A3D-83BE-DE40-B8EB-006EF1B4D57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產前診斷</a:t>
            </a:r>
          </a:p>
          <a:p>
            <a:pPr eaLnBrk="1" hangingPunct="1"/>
            <a:r>
              <a:rPr lang="zh-TW" altLang="en-US"/>
              <a:t>唐氐綜合症</a:t>
            </a:r>
          </a:p>
        </p:txBody>
      </p:sp>
      <p:pic>
        <p:nvPicPr>
          <p:cNvPr id="17412" name="Picture 7" descr="amniocentesis">
            <a:hlinkClick r:id="rId3"/>
            <a:extLst>
              <a:ext uri="{FF2B5EF4-FFF2-40B4-BE49-F238E27FC236}">
                <a16:creationId xmlns:a16="http://schemas.microsoft.com/office/drawing/2014/main" id="{71C96B69-5F75-B84E-85FF-049F4AE2D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205038"/>
            <a:ext cx="9429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>
            <a:extLst>
              <a:ext uri="{FF2B5EF4-FFF2-40B4-BE49-F238E27FC236}">
                <a16:creationId xmlns:a16="http://schemas.microsoft.com/office/drawing/2014/main" id="{80C39FA2-ADE9-FC40-AEA6-AED04E21BE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悲情：負面情緒的正面訊息</a:t>
            </a:r>
          </a:p>
        </p:txBody>
      </p:sp>
      <p:sp>
        <p:nvSpPr>
          <p:cNvPr id="18435" name="Rectangle 5">
            <a:extLst>
              <a:ext uri="{FF2B5EF4-FFF2-40B4-BE49-F238E27FC236}">
                <a16:creationId xmlns:a16="http://schemas.microsoft.com/office/drawing/2014/main" id="{7E4FE3E4-401A-3944-AA95-02C0CA8CB29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kumimoji="0" lang="zh-TW" altLang="en-GB" sz="2800"/>
              <a:t>悲哀 → 應珍惜現在所擁有的</a:t>
            </a:r>
          </a:p>
          <a:p>
            <a:pPr eaLnBrk="1" hangingPunct="1"/>
            <a:r>
              <a:rPr kumimoji="0" lang="zh-TW" altLang="en-GB" sz="2800">
                <a:solidFill>
                  <a:srgbClr val="9933FF"/>
                </a:solidFill>
              </a:rPr>
              <a:t>恐懼</a:t>
            </a:r>
            <a:r>
              <a:rPr kumimoji="0" lang="zh-TW" altLang="en-GB" sz="2800"/>
              <a:t> → 有危險，要保護自己</a:t>
            </a:r>
          </a:p>
          <a:p>
            <a:pPr eaLnBrk="1" hangingPunct="1"/>
            <a:r>
              <a:rPr kumimoji="0" lang="zh-TW" altLang="en-GB" sz="2800">
                <a:solidFill>
                  <a:srgbClr val="FF9900"/>
                </a:solidFill>
              </a:rPr>
              <a:t>憂慮</a:t>
            </a:r>
            <a:r>
              <a:rPr kumimoji="0" lang="zh-TW" altLang="en-GB" sz="2800"/>
              <a:t> → 要集中精神，周詳計劃</a:t>
            </a:r>
            <a:endParaRPr kumimoji="0" lang="zh-TW" altLang="en-US" sz="2800"/>
          </a:p>
        </p:txBody>
      </p:sp>
      <p:pic>
        <p:nvPicPr>
          <p:cNvPr id="18436" name="Picture 7" descr="434474">
            <a:hlinkClick r:id="rId3"/>
            <a:extLst>
              <a:ext uri="{FF2B5EF4-FFF2-40B4-BE49-F238E27FC236}">
                <a16:creationId xmlns:a16="http://schemas.microsoft.com/office/drawing/2014/main" id="{73E297DC-5FA3-CF42-971E-00C798D49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636838"/>
            <a:ext cx="75565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E6A7AD3-C719-A54A-BA12-01C05D11F2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如何面對痛苦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E1548F1-07B5-6E4E-800A-29D9B0585DB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kumimoji="0" lang="zh-TW" altLang="en-US" sz="2000"/>
              <a:t>面對悲痛</a:t>
            </a:r>
          </a:p>
          <a:p>
            <a:pPr eaLnBrk="1" hangingPunct="1"/>
            <a:r>
              <a:rPr kumimoji="0" lang="zh-TW" altLang="en-US" sz="2000"/>
              <a:t>接受現實</a:t>
            </a:r>
          </a:p>
          <a:p>
            <a:pPr eaLnBrk="1" hangingPunct="1"/>
            <a:r>
              <a:rPr kumimoji="0" lang="zh-TW" altLang="en-US" sz="2000"/>
              <a:t>從另一角度透視痛苦</a:t>
            </a:r>
            <a:r>
              <a:rPr kumimoji="0" lang="en-US" altLang="zh-TW" sz="2000"/>
              <a:t>…</a:t>
            </a:r>
            <a:r>
              <a:rPr kumimoji="0" lang="zh-TW" altLang="en-US" sz="2000"/>
              <a:t>消失、得著</a:t>
            </a:r>
            <a:endParaRPr kumimoji="0" lang="en-US" altLang="zh-TW" sz="2000"/>
          </a:p>
          <a:p>
            <a:pPr eaLnBrk="1" hangingPunct="1"/>
            <a:r>
              <a:rPr kumimoji="0" lang="zh-TW" altLang="en-US" sz="2000"/>
              <a:t>不要想著自己失去甚麼，多想自己擁有甚麼</a:t>
            </a:r>
            <a:endParaRPr kumimoji="0" lang="en-US" altLang="zh-TW" sz="2000"/>
          </a:p>
          <a:p>
            <a:pPr eaLnBrk="1" hangingPunct="1"/>
            <a:r>
              <a:rPr kumimoji="0" lang="zh-TW" altLang="en-US" sz="2000"/>
              <a:t>放下</a:t>
            </a:r>
            <a:r>
              <a:rPr kumimoji="0" lang="zh-CN" altLang="en-US" sz="2000"/>
              <a:t>過去，活在當下</a:t>
            </a:r>
            <a:endParaRPr kumimoji="0" lang="en-US" altLang="zh-TW" sz="2000"/>
          </a:p>
          <a:p>
            <a:pPr eaLnBrk="1" hangingPunct="1"/>
            <a:r>
              <a:rPr kumimoji="0" lang="zh-TW" altLang="en-US" sz="2000"/>
              <a:t>希望在明天</a:t>
            </a:r>
            <a:endParaRPr kumimoji="0" lang="en-US" altLang="zh-TW" sz="2000"/>
          </a:p>
          <a:p>
            <a:pPr eaLnBrk="1" hangingPunct="1"/>
            <a:endParaRPr kumimoji="0" lang="en-US" altLang="zh-TW" sz="2000"/>
          </a:p>
          <a:p>
            <a:pPr eaLnBrk="1" hangingPunct="1"/>
            <a:endParaRPr kumimoji="0" lang="zh-TW" altLang="en-US" sz="2000"/>
          </a:p>
          <a:p>
            <a:pPr eaLnBrk="1" hangingPunct="1"/>
            <a:endParaRPr kumimoji="0" lang="zh-TW" altLang="en-US"/>
          </a:p>
          <a:p>
            <a:pPr eaLnBrk="1" hangingPunct="1"/>
            <a:endParaRPr kumimoji="0" lang="en-US" altLang="zh-TW"/>
          </a:p>
        </p:txBody>
      </p:sp>
      <p:pic>
        <p:nvPicPr>
          <p:cNvPr id="19460" name="Picture 4" descr="434474">
            <a:hlinkClick r:id="rId3"/>
            <a:extLst>
              <a:ext uri="{FF2B5EF4-FFF2-40B4-BE49-F238E27FC236}">
                <a16:creationId xmlns:a16="http://schemas.microsoft.com/office/drawing/2014/main" id="{504917C7-5A3E-1647-9A62-3119EA080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636838"/>
            <a:ext cx="75565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>
            <a:extLst>
              <a:ext uri="{FF2B5EF4-FFF2-40B4-BE49-F238E27FC236}">
                <a16:creationId xmlns:a16="http://schemas.microsoft.com/office/drawing/2014/main" id="{3533CA7C-A911-5B49-A18F-305BF7755A0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每日一事</a:t>
            </a:r>
            <a:br>
              <a:rPr lang="zh-TW" altLang="en-US"/>
            </a:br>
            <a:r>
              <a:rPr lang="zh-TW" altLang="en-US"/>
              <a:t>悲心的培育</a:t>
            </a:r>
          </a:p>
        </p:txBody>
      </p:sp>
      <p:sp>
        <p:nvSpPr>
          <p:cNvPr id="20483" name="Rectangle 5">
            <a:extLst>
              <a:ext uri="{FF2B5EF4-FFF2-40B4-BE49-F238E27FC236}">
                <a16:creationId xmlns:a16="http://schemas.microsoft.com/office/drawing/2014/main" id="{1E8C4C1C-AAF3-B44E-9CE0-B56185D9884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800">
                <a:solidFill>
                  <a:srgbClr val="339933"/>
                </a:solidFill>
              </a:rPr>
              <a:t>遠離苦惱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>
                <a:solidFill>
                  <a:srgbClr val="339933"/>
                </a:solidFill>
              </a:rPr>
              <a:t>積極面對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>
                <a:solidFill>
                  <a:srgbClr val="339933"/>
                </a:solidFill>
              </a:rPr>
              <a:t>用智化苦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>
                <a:solidFill>
                  <a:srgbClr val="339933"/>
                </a:solidFill>
              </a:rPr>
              <a:t>轉危為機</a:t>
            </a:r>
          </a:p>
        </p:txBody>
      </p:sp>
      <p:pic>
        <p:nvPicPr>
          <p:cNvPr id="20484" name="Picture 6" descr="logo">
            <a:hlinkClick r:id="rId3"/>
            <a:extLst>
              <a:ext uri="{FF2B5EF4-FFF2-40B4-BE49-F238E27FC236}">
                <a16:creationId xmlns:a16="http://schemas.microsoft.com/office/drawing/2014/main" id="{EE7F6CEF-8C00-EB47-A19D-F0B1E8002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349500"/>
            <a:ext cx="12668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98D51E28-FEC2-1E4A-8010-696D91AF15D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339933"/>
                </a:solidFill>
              </a:rPr>
              <a:t>行到水窮處　坐看雲起時</a:t>
            </a:r>
          </a:p>
        </p:txBody>
      </p:sp>
      <p:sp>
        <p:nvSpPr>
          <p:cNvPr id="21507" name="Rectangle 5">
            <a:extLst>
              <a:ext uri="{FF2B5EF4-FFF2-40B4-BE49-F238E27FC236}">
                <a16:creationId xmlns:a16="http://schemas.microsoft.com/office/drawing/2014/main" id="{BD7CE1E5-57B2-EE45-8347-76416C75108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山窮水盡而無路</a:t>
            </a:r>
          </a:p>
          <a:p>
            <a:pPr eaLnBrk="1" hangingPunct="1"/>
            <a:r>
              <a:rPr lang="zh-TW" altLang="en-US"/>
              <a:t>枊暗花明又一村</a:t>
            </a:r>
          </a:p>
        </p:txBody>
      </p:sp>
      <p:pic>
        <p:nvPicPr>
          <p:cNvPr id="21508" name="Picture 7" descr="200471316643">
            <a:hlinkClick r:id="rId3"/>
            <a:extLst>
              <a:ext uri="{FF2B5EF4-FFF2-40B4-BE49-F238E27FC236}">
                <a16:creationId xmlns:a16="http://schemas.microsoft.com/office/drawing/2014/main" id="{2ECB7367-2977-9046-AB10-980A447DA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708275"/>
            <a:ext cx="12858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6ADB520-BC59-A44A-9917-56B77A0BC0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0033CC"/>
                </a:solidFill>
              </a:rPr>
              <a:t>「憂鬱」產婦</a:t>
            </a:r>
            <a:r>
              <a:rPr lang="zh-TW" altLang="en-US"/>
              <a:t>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573DC41-CF1F-E144-B618-7FBB22DF94A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產褥期情緒失調 </a:t>
            </a:r>
          </a:p>
          <a:p>
            <a:pPr eaLnBrk="1" hangingPunct="1"/>
            <a:r>
              <a:rPr lang="zh-TW" altLang="en-US"/>
              <a:t>產褥期憂鬱症 </a:t>
            </a:r>
          </a:p>
          <a:p>
            <a:pPr eaLnBrk="1" hangingPunct="1"/>
            <a:r>
              <a:rPr lang="zh-TW" altLang="en-US"/>
              <a:t>產褥期精神病 </a:t>
            </a:r>
          </a:p>
        </p:txBody>
      </p:sp>
      <p:pic>
        <p:nvPicPr>
          <p:cNvPr id="4100" name="Picture 4" descr="pregnancy-picture-heart">
            <a:hlinkClick r:id="rId3"/>
            <a:extLst>
              <a:ext uri="{FF2B5EF4-FFF2-40B4-BE49-F238E27FC236}">
                <a16:creationId xmlns:a16="http://schemas.microsoft.com/office/drawing/2014/main" id="{57FBB4BC-6E04-C248-9D7E-9B6F6B732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908050"/>
            <a:ext cx="109537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20061117011851c6fbd">
            <a:hlinkClick r:id="rId5"/>
            <a:extLst>
              <a:ext uri="{FF2B5EF4-FFF2-40B4-BE49-F238E27FC236}">
                <a16:creationId xmlns:a16="http://schemas.microsoft.com/office/drawing/2014/main" id="{8339DBF1-3AAC-804E-B43A-F027B0994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916113"/>
            <a:ext cx="11049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84D6022-2535-AE4F-9DD4-3C818901E34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kumimoji="0" lang="zh-TW" altLang="en-US" sz="4800">
                <a:solidFill>
                  <a:srgbClr val="FF0066"/>
                </a:solidFill>
              </a:rPr>
              <a:t>悲心</a:t>
            </a:r>
            <a:r>
              <a:rPr lang="zh-TW" altLang="en-US" sz="4800">
                <a:solidFill>
                  <a:srgbClr val="FF0066"/>
                </a:solidFill>
              </a:rPr>
              <a:t>的修習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59BB09C-18C5-F740-A00E-E4B02AB685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800">
                <a:solidFill>
                  <a:srgbClr val="0033CC"/>
                </a:solidFill>
              </a:rPr>
              <a:t>願我</a:t>
            </a:r>
            <a:r>
              <a:rPr lang="en-US" altLang="zh-TW" sz="2800">
                <a:solidFill>
                  <a:srgbClr val="0033CC"/>
                </a:solidFill>
              </a:rPr>
              <a:t>…</a:t>
            </a:r>
            <a:r>
              <a:rPr lang="zh-TW" altLang="en-US" sz="2800">
                <a:solidFill>
                  <a:srgbClr val="0033CC"/>
                </a:solidFill>
              </a:rPr>
              <a:t>我的</a:t>
            </a:r>
            <a:r>
              <a:rPr lang="en-US" altLang="zh-TW" sz="2800">
                <a:solidFill>
                  <a:srgbClr val="0033CC"/>
                </a:solidFill>
              </a:rPr>
              <a:t>BABY…</a:t>
            </a:r>
            <a:r>
              <a:rPr lang="zh-TW" altLang="en-US" sz="2800">
                <a:solidFill>
                  <a:srgbClr val="0033CC"/>
                </a:solidFill>
              </a:rPr>
              <a:t>至親</a:t>
            </a:r>
            <a:r>
              <a:rPr lang="en-US" altLang="zh-TW" sz="2800">
                <a:solidFill>
                  <a:srgbClr val="0033CC"/>
                </a:solidFill>
              </a:rPr>
              <a:t>…</a:t>
            </a:r>
            <a:r>
              <a:rPr lang="zh-TW" altLang="en-US" sz="2800">
                <a:solidFill>
                  <a:srgbClr val="0033CC"/>
                </a:solidFill>
              </a:rPr>
              <a:t>朋友</a:t>
            </a:r>
            <a:r>
              <a:rPr lang="en-US" altLang="zh-TW" sz="2800">
                <a:solidFill>
                  <a:srgbClr val="0033CC"/>
                </a:solidFill>
              </a:rPr>
              <a:t>…</a:t>
            </a:r>
            <a:r>
              <a:rPr lang="zh-TW" altLang="en-US" sz="2800">
                <a:solidFill>
                  <a:srgbClr val="0033CC"/>
                </a:solidFill>
              </a:rPr>
              <a:t>各界人士</a:t>
            </a:r>
            <a:r>
              <a:rPr lang="en-US" altLang="zh-TW" sz="2800">
                <a:solidFill>
                  <a:srgbClr val="0033CC"/>
                </a:solidFill>
              </a:rPr>
              <a:t>…</a:t>
            </a:r>
            <a:r>
              <a:rPr lang="zh-TW" altLang="en-US" sz="2800">
                <a:solidFill>
                  <a:srgbClr val="0033CC"/>
                </a:solidFill>
              </a:rPr>
              <a:t>敵人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800"/>
              <a:t>	願眾生遠離苦惱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800"/>
              <a:t>		願眾生積極面對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800"/>
              <a:t>			願眾生轉危為機</a:t>
            </a:r>
          </a:p>
        </p:txBody>
      </p:sp>
      <p:pic>
        <p:nvPicPr>
          <p:cNvPr id="22532" name="Picture 5" descr="2006052203">
            <a:hlinkClick r:id="rId3"/>
            <a:extLst>
              <a:ext uri="{FF2B5EF4-FFF2-40B4-BE49-F238E27FC236}">
                <a16:creationId xmlns:a16="http://schemas.microsoft.com/office/drawing/2014/main" id="{F80CA93C-1F0F-5E42-88C6-0956B83D3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708275"/>
            <a:ext cx="12477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7" descr="logo">
            <a:hlinkClick r:id="rId5"/>
            <a:extLst>
              <a:ext uri="{FF2B5EF4-FFF2-40B4-BE49-F238E27FC236}">
                <a16:creationId xmlns:a16="http://schemas.microsoft.com/office/drawing/2014/main" id="{DC7B0F97-E9AE-7647-A9D2-F35ECBA82E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341438"/>
            <a:ext cx="12668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2537832-5287-5E4B-AA27-41A5FCAC2E6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FF0066"/>
                </a:solidFill>
              </a:rPr>
              <a:t>負面情緒的正面訊息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FB9AA7B-D890-DE4F-BA0E-D52B63960AB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800000"/>
                </a:solidFill>
              </a:rPr>
              <a:t>嫉妒</a:t>
            </a:r>
            <a:r>
              <a:rPr lang="zh-TW" altLang="en-US"/>
              <a:t>→</a:t>
            </a:r>
            <a:r>
              <a:rPr lang="zh-TW" altLang="en-US">
                <a:solidFill>
                  <a:schemeClr val="hlink"/>
                </a:solidFill>
              </a:rPr>
              <a:t>做到最好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51941C6-42B6-8C40-9FD3-E9494BBFEA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FF0000"/>
                </a:solidFill>
              </a:rPr>
              <a:t>喜無量心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F3F6A47-AFB5-6A4D-A99F-34B5D034877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1600"/>
              <a:t>對治嫉妒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600"/>
              <a:t>體驗生活的喜與悲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600"/>
              <a:t>感受生命的喜悅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600"/>
              <a:t>見人離苦得樂而生慶悅之心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600"/>
              <a:t>接納與欣賞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600"/>
              <a:t>隨喜微笑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600"/>
              <a:t>笑能郤病　喜能忘憂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S095185">
            <a:extLst>
              <a:ext uri="{FF2B5EF4-FFF2-40B4-BE49-F238E27FC236}">
                <a16:creationId xmlns:a16="http://schemas.microsoft.com/office/drawing/2014/main" id="{CC19A7FA-ADE3-3D43-81AD-C54E965C95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338" y="1341438"/>
            <a:ext cx="6180137" cy="463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691" name="Text Box 3">
            <a:extLst>
              <a:ext uri="{FF2B5EF4-FFF2-40B4-BE49-F238E27FC236}">
                <a16:creationId xmlns:a16="http://schemas.microsoft.com/office/drawing/2014/main" id="{DA0AD801-180C-874B-9F2D-DFA9EBFF9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22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kumimoji="0" lang="en-ZA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Bold" pitchFamily="34" charset="0"/>
              </a:rPr>
              <a:t>The most pleasing five-letter word.......</a:t>
            </a:r>
            <a:endParaRPr kumimoji="0" lang="en-GB" altLang="zh-TW" sz="240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14692" name="Text Box 4">
            <a:extLst>
              <a:ext uri="{FF2B5EF4-FFF2-40B4-BE49-F238E27FC236}">
                <a16:creationId xmlns:a16="http://schemas.microsoft.com/office/drawing/2014/main" id="{D79E2FCF-E4C1-5A43-B464-5E65A61D1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0" y="4508500"/>
            <a:ext cx="388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kumimoji="0" lang="en-ZA" sz="3200" b="1" i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</a:t>
            </a:r>
            <a:r>
              <a:rPr kumimoji="0" lang="en-ZA" altLang="zh-TW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k</a:t>
            </a:r>
            <a:r>
              <a:rPr kumimoji="0" lang="en-ZA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eep it.</a:t>
            </a:r>
            <a:endParaRPr kumimoji="0" lang="en-GB" altLang="zh-TW" sz="2400">
              <a:solidFill>
                <a:schemeClr val="bg1"/>
              </a:solidFill>
              <a:latin typeface="Courier New" pitchFamily="49" charset="0"/>
            </a:endParaRPr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F54A1A25-8464-524D-B02D-647D59E75B3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chemeClr val="bg1"/>
                </a:solidFill>
              </a:rPr>
              <a:t>每日一事</a:t>
            </a:r>
            <a:br>
              <a:rPr lang="zh-TW" altLang="en-US">
                <a:solidFill>
                  <a:schemeClr val="bg1"/>
                </a:solidFill>
              </a:rPr>
            </a:br>
            <a:r>
              <a:rPr lang="zh-TW" altLang="en-US">
                <a:solidFill>
                  <a:schemeClr val="bg1"/>
                </a:solidFill>
              </a:rPr>
              <a:t>	“</a:t>
            </a:r>
            <a:r>
              <a:rPr lang="en-US" altLang="zh-TW">
                <a:solidFill>
                  <a:schemeClr val="bg1"/>
                </a:solidFill>
              </a:rPr>
              <a:t>BLISS”		“</a:t>
            </a:r>
            <a:r>
              <a:rPr lang="zh-TW" altLang="en-US">
                <a:solidFill>
                  <a:schemeClr val="bg1"/>
                </a:solidFill>
              </a:rPr>
              <a:t>微笑”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D73AD07C-5D87-BE48-A396-A11117ED52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b="1" i="1">
                <a:solidFill>
                  <a:schemeClr val="bg1"/>
                </a:solidFill>
              </a:rPr>
              <a:t>Keep it ,</a:t>
            </a:r>
          </a:p>
        </p:txBody>
      </p:sp>
    </p:spTree>
  </p:cSld>
  <p:clrMapOvr>
    <a:masterClrMapping/>
  </p:clrMapOvr>
  <p:transition advClick="0" advTm="40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300"/>
                                        <p:tgtEl>
                                          <p:spTgt spid="11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75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autoUpdateAnimBg="0"/>
      <p:bldP spid="11469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E8EAE0E-CCE1-784F-AE39-25CF47774B7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FF0000"/>
                </a:solidFill>
              </a:rPr>
              <a:t>喜無量心的訓練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F2A3B2F-8965-B948-91AD-C535393A0A1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願我</a:t>
            </a:r>
            <a:r>
              <a:rPr lang="en-US" altLang="zh-TW"/>
              <a:t>…</a:t>
            </a:r>
            <a:r>
              <a:rPr lang="zh-TW" altLang="en-US"/>
              <a:t>我的</a:t>
            </a:r>
            <a:r>
              <a:rPr lang="en-US" altLang="zh-TW"/>
              <a:t>BABY…</a:t>
            </a:r>
            <a:r>
              <a:rPr lang="zh-TW" altLang="en-US"/>
              <a:t>至親</a:t>
            </a:r>
            <a:r>
              <a:rPr lang="en-US" altLang="zh-TW"/>
              <a:t>…</a:t>
            </a:r>
            <a:r>
              <a:rPr lang="zh-TW" altLang="en-US"/>
              <a:t>朋友</a:t>
            </a:r>
            <a:r>
              <a:rPr lang="en-US" altLang="zh-TW"/>
              <a:t>…</a:t>
            </a:r>
            <a:r>
              <a:rPr lang="zh-TW" altLang="en-US"/>
              <a:t>各界人士</a:t>
            </a:r>
            <a:r>
              <a:rPr lang="en-US" altLang="zh-TW"/>
              <a:t>…</a:t>
            </a:r>
            <a:r>
              <a:rPr lang="zh-TW" altLang="en-US"/>
              <a:t>敵人</a:t>
            </a:r>
          </a:p>
          <a:p>
            <a:pPr eaLnBrk="1" hangingPunct="1"/>
            <a:r>
              <a:rPr lang="zh-TW" altLang="en-US" b="1">
                <a:solidFill>
                  <a:srgbClr val="800000"/>
                </a:solidFill>
              </a:rPr>
              <a:t>	。。。隨喜微笑。。。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941C674-C3FF-CF4D-B082-45E3BAEE5A1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FF0066"/>
                </a:solidFill>
              </a:rPr>
              <a:t>負面情緒的正面訊息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4E1DFDA-EC05-8040-8DA0-0648668EFA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kumimoji="0" lang="zh-TW" altLang="en-GB"/>
          </a:p>
          <a:p>
            <a:pPr marL="609600" indent="-609600" eaLnBrk="1" hangingPunct="1"/>
            <a:r>
              <a:rPr kumimoji="0" lang="zh-TW" altLang="en-GB" b="1">
                <a:solidFill>
                  <a:srgbClr val="FF3399"/>
                </a:solidFill>
              </a:rPr>
              <a:t>討厭</a:t>
            </a:r>
            <a:r>
              <a:rPr kumimoji="0" lang="zh-TW" altLang="en-GB" b="1"/>
              <a:t> →需要擺脫或改變</a:t>
            </a:r>
          </a:p>
          <a:p>
            <a:pPr marL="609600" indent="-609600" eaLnBrk="1" hangingPunct="1"/>
            <a:endParaRPr kumimoji="0" lang="en-US" altLang="zh-TW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90534DD-344D-5449-B56A-F10ED2FA90F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FF0000"/>
                </a:solidFill>
              </a:rPr>
              <a:t>捨無量心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C93A94E-FDC6-084F-9A96-73A56BE425A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6389688" cy="190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400"/>
              <a:t>不比較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/>
              <a:t>學習接受與包容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/>
              <a:t>平等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/>
              <a:t>平常心</a:t>
            </a:r>
            <a:endParaRPr lang="en-US" altLang="zh-TW" sz="2400"/>
          </a:p>
          <a:p>
            <a:pPr eaLnBrk="1" hangingPunct="1">
              <a:lnSpc>
                <a:spcPct val="80000"/>
              </a:lnSpc>
            </a:pPr>
            <a:r>
              <a:rPr lang="zh-TW" altLang="en-US" sz="2400"/>
              <a:t>過去心不可得，現在心不可得，未來心不可得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/>
              <a:t>放下自在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S095176">
            <a:extLst>
              <a:ext uri="{FF2B5EF4-FFF2-40B4-BE49-F238E27FC236}">
                <a16:creationId xmlns:a16="http://schemas.microsoft.com/office/drawing/2014/main" id="{35E30407-1EEE-E244-8FE8-B6DD816E9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288" y="1773238"/>
            <a:ext cx="6180137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1" name="Text Box 3">
            <a:extLst>
              <a:ext uri="{FF2B5EF4-FFF2-40B4-BE49-F238E27FC236}">
                <a16:creationId xmlns:a16="http://schemas.microsoft.com/office/drawing/2014/main" id="{C4793748-DEFE-9349-8AD8-CB1F70701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85800"/>
            <a:ext cx="5715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kumimoji="0" lang="en-ZA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Bold" pitchFamily="34" charset="0"/>
              </a:rPr>
              <a:t>The most </a:t>
            </a:r>
            <a:r>
              <a:rPr kumimoji="0" lang="en-ZA" altLang="zh-TW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Bold" pitchFamily="34" charset="0"/>
              </a:rPr>
              <a:t>IMPORTANT action</a:t>
            </a:r>
            <a:r>
              <a:rPr kumimoji="0" lang="en-ZA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Bold" pitchFamily="34" charset="0"/>
              </a:rPr>
              <a:t>...........</a:t>
            </a:r>
            <a:endParaRPr kumimoji="0" lang="en-GB" altLang="zh-TW" sz="240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24932" name="Text Box 4">
            <a:extLst>
              <a:ext uri="{FF2B5EF4-FFF2-40B4-BE49-F238E27FC236}">
                <a16:creationId xmlns:a16="http://schemas.microsoft.com/office/drawing/2014/main" id="{A7CC6D99-55F6-844A-86F4-0A8B5D527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0" y="4508500"/>
            <a:ext cx="502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kumimoji="0" lang="en-ZA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Brush Script MT" pitchFamily="66" charset="0"/>
              </a:rPr>
              <a:t> </a:t>
            </a:r>
            <a:r>
              <a:rPr kumimoji="0" lang="en-ZA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Value it.</a:t>
            </a:r>
            <a:endParaRPr kumimoji="0" lang="en-GB" altLang="zh-TW" sz="3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9532F0AC-C6EA-E740-A84F-512DACE5A04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chemeClr val="bg1"/>
                </a:solidFill>
              </a:rPr>
              <a:t>每日一事</a:t>
            </a:r>
            <a:br>
              <a:rPr lang="zh-TW" altLang="en-US">
                <a:solidFill>
                  <a:schemeClr val="bg1"/>
                </a:solidFill>
              </a:rPr>
            </a:br>
            <a:r>
              <a:rPr lang="zh-TW" altLang="en-US">
                <a:solidFill>
                  <a:schemeClr val="bg1"/>
                </a:solidFill>
              </a:rPr>
              <a:t>	“</a:t>
            </a:r>
            <a:r>
              <a:rPr lang="en-US" altLang="zh-TW">
                <a:solidFill>
                  <a:schemeClr val="bg1"/>
                </a:solidFill>
              </a:rPr>
              <a:t>LET GO”	“</a:t>
            </a:r>
            <a:r>
              <a:rPr lang="zh-TW" altLang="en-US">
                <a:solidFill>
                  <a:schemeClr val="bg1"/>
                </a:solidFill>
              </a:rPr>
              <a:t>放下自在”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CECFB0EA-E812-F341-87C8-BBD0467C2F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b="1" i="1">
                <a:solidFill>
                  <a:schemeClr val="bg1"/>
                </a:solidFill>
              </a:rPr>
              <a:t>Value it,</a:t>
            </a:r>
          </a:p>
        </p:txBody>
      </p:sp>
    </p:spTree>
  </p:cSld>
  <p:clrMapOvr>
    <a:masterClrMapping/>
  </p:clrMapOvr>
  <p:transition advClick="0" advTm="41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300"/>
                                        <p:tgtEl>
                                          <p:spTgt spid="12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autoUpdateAnimBg="0"/>
      <p:bldP spid="12493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0F5DDF1-2A6C-474E-9DDE-DF1EEAC8EC0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FF0000"/>
                </a:solidFill>
              </a:rPr>
              <a:t>捨無量心的訓練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C020142-799E-8644-B07D-FA2F2D1AB94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z="2400"/>
              <a:t>願各界人士</a:t>
            </a:r>
            <a:r>
              <a:rPr lang="en-US" altLang="zh-TW" sz="2400"/>
              <a:t>…</a:t>
            </a:r>
            <a:r>
              <a:rPr lang="zh-HK" altLang="en-US" sz="2400"/>
              <a:t>我的敵人</a:t>
            </a:r>
            <a:r>
              <a:rPr lang="en-US" altLang="zh-TW" sz="2400"/>
              <a:t>…</a:t>
            </a:r>
            <a:r>
              <a:rPr lang="zh-TW" altLang="en-US" sz="2400"/>
              <a:t>我的朋友</a:t>
            </a:r>
            <a:r>
              <a:rPr lang="en-US" altLang="zh-TW" sz="2400"/>
              <a:t>…</a:t>
            </a:r>
            <a:r>
              <a:rPr lang="zh-TW" altLang="en-US" sz="2400"/>
              <a:t>至親</a:t>
            </a:r>
            <a:r>
              <a:rPr lang="en-US" altLang="zh-TW" sz="2400"/>
              <a:t>…</a:t>
            </a:r>
            <a:r>
              <a:rPr lang="zh-TW" altLang="en-US" sz="2400"/>
              <a:t>我的</a:t>
            </a:r>
            <a:r>
              <a:rPr lang="en-US" altLang="zh-TW" sz="2400"/>
              <a:t>BABY…</a:t>
            </a:r>
            <a:r>
              <a:rPr lang="zh-TW" altLang="en-US" sz="2400"/>
              <a:t>我</a:t>
            </a:r>
          </a:p>
          <a:p>
            <a:pPr eaLnBrk="1" hangingPunct="1"/>
            <a:r>
              <a:rPr lang="zh-TW" altLang="en-US" b="1">
                <a:solidFill>
                  <a:srgbClr val="800000"/>
                </a:solidFill>
              </a:rPr>
              <a:t>	。。。平等放下。。。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850CB7D-7E64-6347-8B21-F68A54FC2B7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CC3300"/>
                </a:solidFill>
              </a:rPr>
              <a:t>產前情緒失調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F623F4D-76E0-4B4A-ADCF-FB46BC5CC4F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症狀通常伴隨有意志消沉、昏昏欲睡、對自己懷孕角色的焦慮感，以及記憶減退、注意力不集中等 </a:t>
            </a:r>
          </a:p>
        </p:txBody>
      </p:sp>
      <p:pic>
        <p:nvPicPr>
          <p:cNvPr id="5124" name="Picture 4" descr="preg%25203">
            <a:hlinkClick r:id="rId3"/>
            <a:extLst>
              <a:ext uri="{FF2B5EF4-FFF2-40B4-BE49-F238E27FC236}">
                <a16:creationId xmlns:a16="http://schemas.microsoft.com/office/drawing/2014/main" id="{7B7B26F8-7CF5-CA4B-B852-4AE157DB0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549275"/>
            <a:ext cx="11525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DepressedWoman">
            <a:hlinkClick r:id="rId5"/>
            <a:extLst>
              <a:ext uri="{FF2B5EF4-FFF2-40B4-BE49-F238E27FC236}">
                <a16:creationId xmlns:a16="http://schemas.microsoft.com/office/drawing/2014/main" id="{547734DB-026D-C14D-9287-FD456C03E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557338"/>
            <a:ext cx="9906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shades_blue">
            <a:hlinkClick r:id="rId7"/>
            <a:extLst>
              <a:ext uri="{FF2B5EF4-FFF2-40B4-BE49-F238E27FC236}">
                <a16:creationId xmlns:a16="http://schemas.microsoft.com/office/drawing/2014/main" id="{4E9CAD78-AEDE-1848-98DD-5D25EB6C5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2205038"/>
            <a:ext cx="1104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70E1373-3CC9-BC4A-AFC8-19BC9E27A5E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006600"/>
                </a:solidFill>
              </a:rPr>
              <a:t>產前憂鬱症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71DE180-C1B1-A34B-AC77-1F18B924CE9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31913" y="3886200"/>
            <a:ext cx="6035675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000"/>
              <a:t>每年大約有</a:t>
            </a:r>
            <a:r>
              <a:rPr lang="en-US" altLang="zh-TW" sz="2000"/>
              <a:t>3000</a:t>
            </a:r>
            <a:r>
              <a:rPr lang="zh-TW" altLang="en-US" sz="2000"/>
              <a:t>名香港的產婦會患上產褥期憂鬱症 </a:t>
            </a:r>
          </a:p>
          <a:p>
            <a:pPr eaLnBrk="1" hangingPunct="1">
              <a:lnSpc>
                <a:spcPct val="80000"/>
              </a:lnSpc>
            </a:pPr>
            <a:endParaRPr lang="zh-TW" altLang="en-US" sz="2000"/>
          </a:p>
          <a:p>
            <a:pPr eaLnBrk="1" hangingPunct="1">
              <a:lnSpc>
                <a:spcPct val="80000"/>
              </a:lnSpc>
            </a:pPr>
            <a:r>
              <a:rPr lang="zh-TW" altLang="en-US" sz="2000"/>
              <a:t>症狀：包括憂鬱、哭泣、自責、自悲、身心疲憊、失眠、食欲反常，與性欲減低等，其程度較重，足以干擾日常生活之機能，並持續長達四到六周以上 </a:t>
            </a:r>
          </a:p>
        </p:txBody>
      </p:sp>
      <p:pic>
        <p:nvPicPr>
          <p:cNvPr id="6148" name="Picture 4" descr="back">
            <a:hlinkClick r:id="rId3"/>
            <a:extLst>
              <a:ext uri="{FF2B5EF4-FFF2-40B4-BE49-F238E27FC236}">
                <a16:creationId xmlns:a16="http://schemas.microsoft.com/office/drawing/2014/main" id="{EF16E183-5546-8A40-A057-CE9CE1558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08050"/>
            <a:ext cx="7239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ClinicalPrograms">
            <a:hlinkClick r:id="rId5"/>
            <a:extLst>
              <a:ext uri="{FF2B5EF4-FFF2-40B4-BE49-F238E27FC236}">
                <a16:creationId xmlns:a16="http://schemas.microsoft.com/office/drawing/2014/main" id="{427BA7EF-8598-7048-9B5A-190829D21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341438"/>
            <a:ext cx="5143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78e1c03b86cfe743600fa4e47ba7624f">
            <a:hlinkClick r:id="rId7"/>
            <a:extLst>
              <a:ext uri="{FF2B5EF4-FFF2-40B4-BE49-F238E27FC236}">
                <a16:creationId xmlns:a16="http://schemas.microsoft.com/office/drawing/2014/main" id="{828F801A-3142-C444-A5F6-D29E7B325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060575"/>
            <a:ext cx="10572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014F91D-DF87-354F-837F-DB5B73BF30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339933"/>
                </a:solidFill>
              </a:rPr>
              <a:t>「憂鬱」產婦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D65EF69-5C9E-544A-8F19-F2625D15A5E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27200" y="3886200"/>
            <a:ext cx="579755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000"/>
              <a:t>影響到嬰兒的應激激素，導致出生時體重低於標準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000"/>
              <a:t>過度活躍症和關注力不足的症候，高於標準的基數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000"/>
              <a:t>有早產的風險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000"/>
              <a:t>增加剖腹生產的機會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000"/>
              <a:t>產後有憂鬱症的機會增加 </a:t>
            </a:r>
          </a:p>
        </p:txBody>
      </p:sp>
      <p:pic>
        <p:nvPicPr>
          <p:cNvPr id="7172" name="Picture 4" descr="babyFingers">
            <a:hlinkClick r:id="rId3"/>
            <a:extLst>
              <a:ext uri="{FF2B5EF4-FFF2-40B4-BE49-F238E27FC236}">
                <a16:creationId xmlns:a16="http://schemas.microsoft.com/office/drawing/2014/main" id="{A5B9DC58-672B-2F49-BFFC-FFC315F6A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1557338"/>
            <a:ext cx="1028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Ruby%2520gemstone">
            <a:hlinkClick r:id="rId5"/>
            <a:extLst>
              <a:ext uri="{FF2B5EF4-FFF2-40B4-BE49-F238E27FC236}">
                <a16:creationId xmlns:a16="http://schemas.microsoft.com/office/drawing/2014/main" id="{CED4EF7F-EDB9-A848-B7C6-CAB8FD858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052513"/>
            <a:ext cx="10572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pregnant-4">
            <a:hlinkClick r:id="rId7"/>
            <a:extLst>
              <a:ext uri="{FF2B5EF4-FFF2-40B4-BE49-F238E27FC236}">
                <a16:creationId xmlns:a16="http://schemas.microsoft.com/office/drawing/2014/main" id="{8673F7B5-6305-F942-B7B3-D69B22A9D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04813"/>
            <a:ext cx="7905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3325DF0-056C-EE49-B810-7050F86486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chemeClr val="accent1"/>
                </a:solidFill>
              </a:rPr>
              <a:t>「憂鬱」產婦</a:t>
            </a:r>
            <a:r>
              <a:rPr lang="zh-TW" altLang="en-US"/>
              <a:t>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BE59D1A-4541-C74D-B2E5-B3B8211B63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有生物或體質性因素，亦有心理因素和社會因素 </a:t>
            </a:r>
          </a:p>
          <a:p>
            <a:pPr eaLnBrk="1" hangingPunct="1"/>
            <a:r>
              <a:rPr lang="zh-TW" altLang="en-US"/>
              <a:t>酗酒習慣／濫用藥物 </a:t>
            </a:r>
          </a:p>
        </p:txBody>
      </p:sp>
      <p:pic>
        <p:nvPicPr>
          <p:cNvPr id="8196" name="Picture 4" descr="perinatalcomp">
            <a:hlinkClick r:id="rId3"/>
            <a:extLst>
              <a:ext uri="{FF2B5EF4-FFF2-40B4-BE49-F238E27FC236}">
                <a16:creationId xmlns:a16="http://schemas.microsoft.com/office/drawing/2014/main" id="{17AEA69E-93A5-434E-973A-E02B25F52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04813"/>
            <a:ext cx="7810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 descr="img1-2">
            <a:hlinkClick r:id="rId5"/>
            <a:extLst>
              <a:ext uri="{FF2B5EF4-FFF2-40B4-BE49-F238E27FC236}">
                <a16:creationId xmlns:a16="http://schemas.microsoft.com/office/drawing/2014/main" id="{A3676157-8465-BA4E-900D-0483861FBF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412875"/>
            <a:ext cx="9906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>
            <a:extLst>
              <a:ext uri="{FF2B5EF4-FFF2-40B4-BE49-F238E27FC236}">
                <a16:creationId xmlns:a16="http://schemas.microsoft.com/office/drawing/2014/main" id="{59CB5D2F-BE70-6247-982A-B6BB205A6F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CC3300"/>
                </a:solidFill>
              </a:rPr>
              <a:t>產後憂鬱</a:t>
            </a:r>
          </a:p>
        </p:txBody>
      </p:sp>
      <p:sp>
        <p:nvSpPr>
          <p:cNvPr id="9219" name="Rectangle 5">
            <a:extLst>
              <a:ext uri="{FF2B5EF4-FFF2-40B4-BE49-F238E27FC236}">
                <a16:creationId xmlns:a16="http://schemas.microsoft.com/office/drawing/2014/main" id="{320D5643-8E32-7C49-8E14-3C74E82D37E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51263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400"/>
              <a:t>高達</a:t>
            </a:r>
            <a:r>
              <a:rPr lang="en-US" altLang="zh-TW" sz="2400"/>
              <a:t>80%</a:t>
            </a:r>
            <a:r>
              <a:rPr lang="zh-TW" altLang="en-US" sz="2400"/>
              <a:t>的產婦在產後會有情緒低落的階段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/>
              <a:t>產後抑鬱症的病發率可高至</a:t>
            </a:r>
            <a:r>
              <a:rPr lang="en-US" altLang="zh-TW" sz="2400"/>
              <a:t>20%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/>
              <a:t>產後抑鬱症通常發生在產後三個月內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>
                <a:solidFill>
                  <a:schemeClr val="accent1"/>
                </a:solidFill>
              </a:rPr>
              <a:t>問卷評估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4C14A4C-9C02-0044-BE4D-34DB5D078BD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857750" y="1981200"/>
            <a:ext cx="375285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400">
                <a:solidFill>
                  <a:srgbClr val="339933"/>
                </a:solidFill>
              </a:rPr>
              <a:t>食慾不振、體重減輕、睡眠欠佳、容易疲勞、對日常生活缺乏興趣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>
                <a:solidFill>
                  <a:srgbClr val="339933"/>
                </a:solidFill>
              </a:rPr>
              <a:t>無故地對自己或別人發脾氣、容易激動或哭泣、時常感到內疚和自責、失眠和發惡夢、感覺孤獨和失敗感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>
                <a:solidFill>
                  <a:srgbClr val="CC3300"/>
                </a:solidFill>
              </a:rPr>
              <a:t>產後抑鬱症患者除了有情緒波動外，還會產生幻覺，有自殺的傾向，甚至有殺嬰的念頭，同時會付諸行動</a:t>
            </a:r>
            <a:endParaRPr lang="zh-TW" altLang="en-US" sz="2400"/>
          </a:p>
        </p:txBody>
      </p:sp>
      <p:pic>
        <p:nvPicPr>
          <p:cNvPr id="9221" name="Picture 10" descr="t45">
            <a:hlinkClick r:id="rId3"/>
            <a:extLst>
              <a:ext uri="{FF2B5EF4-FFF2-40B4-BE49-F238E27FC236}">
                <a16:creationId xmlns:a16="http://schemas.microsoft.com/office/drawing/2014/main" id="{5EFB21AA-BE7E-5148-B606-3EF12E6C7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15888"/>
            <a:ext cx="7429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12" descr="baby_20070410004">
            <a:hlinkClick r:id="rId5"/>
            <a:extLst>
              <a:ext uri="{FF2B5EF4-FFF2-40B4-BE49-F238E27FC236}">
                <a16:creationId xmlns:a16="http://schemas.microsoft.com/office/drawing/2014/main" id="{CF4B73EA-FB02-9848-BE15-499809834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76250"/>
            <a:ext cx="77152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6650706-6212-FB47-9598-04BD8D75DD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339933"/>
                </a:solidFill>
              </a:rPr>
              <a:t>對情緒病的誤解</a:t>
            </a:r>
            <a:r>
              <a:rPr lang="zh-TW" altLang="en-US"/>
              <a:t>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B46D608-F0C9-994E-A61E-378C14128FD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56025" cy="4114800"/>
          </a:xfrm>
        </p:spPr>
        <p:txBody>
          <a:bodyPr/>
          <a:lstStyle/>
          <a:p>
            <a:pPr eaLnBrk="1" hangingPunct="1"/>
            <a:r>
              <a:rPr lang="zh-TW" altLang="en-US"/>
              <a:t>純因壓力所引致 </a:t>
            </a:r>
          </a:p>
          <a:p>
            <a:pPr eaLnBrk="1" hangingPunct="1"/>
            <a:r>
              <a:rPr lang="zh-TW" altLang="en-US"/>
              <a:t>性格懦弱所引致</a:t>
            </a:r>
          </a:p>
          <a:p>
            <a:pPr eaLnBrk="1" hangingPunct="1"/>
            <a:r>
              <a:rPr lang="zh-TW" altLang="en-US"/>
              <a:t>凡事鑽牛角尖</a:t>
            </a:r>
          </a:p>
          <a:p>
            <a:pPr eaLnBrk="1" hangingPunct="1"/>
            <a:r>
              <a:rPr lang="zh-TW" altLang="en-US"/>
              <a:t>心理病，與生理</a:t>
            </a:r>
            <a:r>
              <a:rPr lang="en-US" altLang="zh-TW"/>
              <a:t>(</a:t>
            </a:r>
            <a:r>
              <a:rPr lang="zh-TW" altLang="en-US"/>
              <a:t>身體</a:t>
            </a:r>
            <a:r>
              <a:rPr lang="en-US" altLang="zh-TW"/>
              <a:t>)</a:t>
            </a:r>
            <a:r>
              <a:rPr lang="zh-TW" altLang="en-US"/>
              <a:t>無關，所以無藥可醫</a:t>
            </a:r>
            <a:br>
              <a:rPr lang="zh-TW" altLang="en-US"/>
            </a:br>
            <a:br>
              <a:rPr lang="zh-TW" altLang="en-US"/>
            </a:br>
            <a:endParaRPr lang="zh-TW" alt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DEEBE83-41EA-D345-B603-2BD5E351658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854575" y="1981200"/>
            <a:ext cx="3756025" cy="4114800"/>
          </a:xfrm>
        </p:spPr>
        <p:txBody>
          <a:bodyPr/>
          <a:lstStyle/>
          <a:p>
            <a:pPr eaLnBrk="1" hangingPunct="1"/>
            <a:r>
              <a:rPr lang="zh-TW" altLang="en-US"/>
              <a:t>智商低</a:t>
            </a:r>
          </a:p>
          <a:p>
            <a:pPr eaLnBrk="1" hangingPunct="1"/>
            <a:r>
              <a:rPr lang="zh-TW" altLang="en-US"/>
              <a:t>神經錯亂</a:t>
            </a:r>
            <a:r>
              <a:rPr lang="en-US" altLang="zh-TW"/>
              <a:t>/</a:t>
            </a:r>
            <a:r>
              <a:rPr lang="zh-TW" altLang="en-US"/>
              <a:t>頭腦昏亂</a:t>
            </a:r>
          </a:p>
          <a:p>
            <a:pPr eaLnBrk="1" hangingPunct="1"/>
            <a:r>
              <a:rPr lang="zh-TW" altLang="en-US"/>
              <a:t>長期病症，無法根治</a:t>
            </a:r>
          </a:p>
          <a:p>
            <a:pPr eaLnBrk="1" hangingPunct="1"/>
            <a:r>
              <a:rPr lang="zh-TW" altLang="en-US"/>
              <a:t>有暴力傾向的精神問題</a:t>
            </a:r>
          </a:p>
          <a:p>
            <a:pPr eaLnBrk="1" hangingPunct="1"/>
            <a:endParaRPr lang="en-US" altLang="zh-TW"/>
          </a:p>
        </p:txBody>
      </p:sp>
      <p:pic>
        <p:nvPicPr>
          <p:cNvPr id="10245" name="Picture 6" descr="spectrumlogo">
            <a:hlinkClick r:id="rId3"/>
            <a:extLst>
              <a:ext uri="{FF2B5EF4-FFF2-40B4-BE49-F238E27FC236}">
                <a16:creationId xmlns:a16="http://schemas.microsoft.com/office/drawing/2014/main" id="{3D38AFE8-D813-464C-8875-EF38EB904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5516563"/>
            <a:ext cx="12858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8" descr="m_index">
            <a:hlinkClick r:id="rId5"/>
            <a:extLst>
              <a:ext uri="{FF2B5EF4-FFF2-40B4-BE49-F238E27FC236}">
                <a16:creationId xmlns:a16="http://schemas.microsoft.com/office/drawing/2014/main" id="{7C3311B8-BA97-F04A-9254-E09B93BD39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868863"/>
            <a:ext cx="12858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8BC7E27-3DF1-2E42-89A1-2FEA866F9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kumimoji="0" lang="zh-TW" altLang="en-GB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走出情緒困局</a:t>
            </a:r>
            <a:endParaRPr kumimoji="0" lang="zh-TW" altLang="en-US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62AED53-B3D1-A746-A425-E6EC3F94B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1800" b="1"/>
              <a:t>改善認知方式</a:t>
            </a:r>
            <a:endParaRPr lang="zh-TW" altLang="en-US" sz="1800"/>
          </a:p>
          <a:p>
            <a:pPr eaLnBrk="1" hangingPunct="1">
              <a:lnSpc>
                <a:spcPct val="80000"/>
              </a:lnSpc>
            </a:pPr>
            <a:r>
              <a:rPr lang="zh-TW" altLang="en-US" sz="1800"/>
              <a:t>時常掛在口邊的「一定失敗」、「我做唔到」、「衰硬」改為積極進取的話句，例如「我一定得</a:t>
            </a:r>
            <a:r>
              <a:rPr lang="en-US" altLang="zh-TW" sz="1800"/>
              <a:t>!</a:t>
            </a:r>
            <a:r>
              <a:rPr lang="zh-TW" altLang="en-US" sz="1800"/>
              <a:t>」、「一定掂」等說話以激勵自己。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800"/>
              <a:t>　</a:t>
            </a:r>
            <a:endParaRPr lang="zh-TW" altLang="en-US" sz="1800" b="1"/>
          </a:p>
          <a:p>
            <a:pPr eaLnBrk="1" hangingPunct="1">
              <a:lnSpc>
                <a:spcPct val="80000"/>
              </a:lnSpc>
            </a:pPr>
            <a:r>
              <a:rPr lang="zh-TW" altLang="en-US" sz="1800" b="1"/>
              <a:t>調節人生的價值觀</a:t>
            </a:r>
            <a:endParaRPr lang="zh-TW" altLang="en-US" sz="1800"/>
          </a:p>
          <a:p>
            <a:pPr eaLnBrk="1" hangingPunct="1">
              <a:lnSpc>
                <a:spcPct val="80000"/>
              </a:lnSpc>
            </a:pPr>
            <a:r>
              <a:rPr lang="zh-TW" altLang="en-US" sz="1800"/>
              <a:t>例如過往只喜歡沉醉工作而變為懂得為自己安排休息時間，與家人或朋友共渡假期可抒發煩憂，適量的運動亦有助舒緩壓力。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800"/>
              <a:t>　</a:t>
            </a:r>
            <a:endParaRPr lang="zh-TW" altLang="en-US" sz="1800" b="1"/>
          </a:p>
          <a:p>
            <a:pPr eaLnBrk="1" hangingPunct="1">
              <a:lnSpc>
                <a:spcPct val="80000"/>
              </a:lnSpc>
            </a:pPr>
            <a:r>
              <a:rPr lang="zh-TW" altLang="en-US" sz="1800" b="1"/>
              <a:t>改善人際關係</a:t>
            </a:r>
            <a:endParaRPr lang="zh-TW" altLang="en-US" sz="1800"/>
          </a:p>
          <a:p>
            <a:pPr eaLnBrk="1" hangingPunct="1">
              <a:lnSpc>
                <a:spcPct val="80000"/>
              </a:lnSpc>
            </a:pPr>
            <a:r>
              <a:rPr lang="zh-TW" altLang="en-US" sz="1800"/>
              <a:t>參與社交活動及多聽取他人意見都有助改善自己。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800"/>
              <a:t>　</a:t>
            </a:r>
            <a:endParaRPr lang="zh-TW" altLang="en-US" sz="1800" b="1"/>
          </a:p>
          <a:p>
            <a:pPr eaLnBrk="1" hangingPunct="1">
              <a:lnSpc>
                <a:spcPct val="80000"/>
              </a:lnSpc>
            </a:pPr>
            <a:r>
              <a:rPr lang="zh-TW" altLang="en-US" sz="1800" b="1"/>
              <a:t>學習自我鬆弛</a:t>
            </a:r>
            <a:endParaRPr lang="zh-TW" altLang="en-US" sz="1800"/>
          </a:p>
          <a:p>
            <a:pPr eaLnBrk="1" hangingPunct="1">
              <a:lnSpc>
                <a:spcPct val="80000"/>
              </a:lnSpc>
            </a:pPr>
            <a:r>
              <a:rPr lang="zh-TW" altLang="en-US" sz="1800"/>
              <a:t>利用一些簡單的方法，例如握緊肌肉後放鬆或耍太極等，都有助舒緩緊張的情緒。 </a:t>
            </a:r>
          </a:p>
        </p:txBody>
      </p:sp>
      <p:pic>
        <p:nvPicPr>
          <p:cNvPr id="11268" name="Picture 5" descr="4">
            <a:hlinkClick r:id="rId3"/>
            <a:extLst>
              <a:ext uri="{FF2B5EF4-FFF2-40B4-BE49-F238E27FC236}">
                <a16:creationId xmlns:a16="http://schemas.microsoft.com/office/drawing/2014/main" id="{321511AF-C81D-0B48-AB28-ADE2FA8E9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04813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671</TotalTime>
  <Words>1010</Words>
  <Application>Microsoft Macintosh PowerPoint</Application>
  <PresentationFormat>On-screen Show (4:3)</PresentationFormat>
  <Paragraphs>167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Arial</vt:lpstr>
      <vt:lpstr>新細明體</vt:lpstr>
      <vt:lpstr>Wingdings</vt:lpstr>
      <vt:lpstr>Times New Roman</vt:lpstr>
      <vt:lpstr>文鼎勘亭流</vt:lpstr>
      <vt:lpstr>文鼎粗隸</vt:lpstr>
      <vt:lpstr>Copperplate Gothic Bold</vt:lpstr>
      <vt:lpstr>Courier New</vt:lpstr>
      <vt:lpstr>Brush Script MT</vt:lpstr>
      <vt:lpstr>Axis</vt:lpstr>
      <vt:lpstr>妊娠健康　與　優生  （ 三）</vt:lpstr>
      <vt:lpstr>「憂鬱」產婦 </vt:lpstr>
      <vt:lpstr>產前情緒失調</vt:lpstr>
      <vt:lpstr>產前憂鬱症</vt:lpstr>
      <vt:lpstr>「憂鬱」產婦</vt:lpstr>
      <vt:lpstr>「憂鬱」產婦 </vt:lpstr>
      <vt:lpstr>產後憂鬱</vt:lpstr>
      <vt:lpstr>對情緒病的誤解 </vt:lpstr>
      <vt:lpstr>走出情緒困局</vt:lpstr>
      <vt:lpstr>走出情緒困局</vt:lpstr>
      <vt:lpstr>產前健心運動</vt:lpstr>
      <vt:lpstr>心的訓練</vt:lpstr>
      <vt:lpstr>無量</vt:lpstr>
      <vt:lpstr>妊娠「危機」</vt:lpstr>
      <vt:lpstr>新生兒</vt:lpstr>
      <vt:lpstr>悲情：負面情緒的正面訊息</vt:lpstr>
      <vt:lpstr>如何面對痛苦</vt:lpstr>
      <vt:lpstr>每日一事 悲心的培育</vt:lpstr>
      <vt:lpstr>行到水窮處　坐看雲起時</vt:lpstr>
      <vt:lpstr>悲心的修習</vt:lpstr>
      <vt:lpstr>負面情緒的正面訊息</vt:lpstr>
      <vt:lpstr>喜無量心</vt:lpstr>
      <vt:lpstr>每日一事  “BLISS”  “微笑”</vt:lpstr>
      <vt:lpstr>喜無量心的訓練</vt:lpstr>
      <vt:lpstr>負面情緒的正面訊息</vt:lpstr>
      <vt:lpstr>捨無量心</vt:lpstr>
      <vt:lpstr>每日一事  “LET GO” “放下自在”</vt:lpstr>
      <vt:lpstr>捨無量心的訓練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妊娠健康　與　優生  （三）</dc:title>
  <dc:creator>CHAN KA PO</dc:creator>
  <cp:lastModifiedBy>Kwok Isaac</cp:lastModifiedBy>
  <cp:revision>31</cp:revision>
  <dcterms:created xsi:type="dcterms:W3CDTF">2007-09-08T15:30:41Z</dcterms:created>
  <dcterms:modified xsi:type="dcterms:W3CDTF">2020-04-10T04:09:38Z</dcterms:modified>
</cp:coreProperties>
</file>