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703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7" r:id="rId3"/>
    <p:sldId id="270" r:id="rId4"/>
    <p:sldId id="275" r:id="rId5"/>
    <p:sldId id="274" r:id="rId6"/>
    <p:sldId id="271" r:id="rId7"/>
    <p:sldId id="272" r:id="rId8"/>
    <p:sldId id="264" r:id="rId9"/>
  </p:sldIdLst>
  <p:sldSz cx="9906000" cy="6858000" type="A4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70" autoAdjust="0"/>
    <p:restoredTop sz="94643"/>
  </p:normalViewPr>
  <p:slideViewPr>
    <p:cSldViewPr>
      <p:cViewPr varScale="1">
        <p:scale>
          <a:sx n="120" d="100"/>
          <a:sy n="120" d="100"/>
        </p:scale>
        <p:origin x="976" y="17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B9206EF8-58B4-B74F-99A8-7E5106E9BB8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32" tIns="46966" rIns="93932" bIns="46966" numCol="1" anchor="t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endParaRPr lang="en-US" altLang="zh-TW"/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DE96FF99-38A0-0446-8A04-D83632B8890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32" tIns="46966" rIns="93932" bIns="46966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endParaRPr lang="en-US" altLang="zh-TW"/>
          </a:p>
        </p:txBody>
      </p:sp>
      <p:sp>
        <p:nvSpPr>
          <p:cNvPr id="142340" name="Rectangle 4">
            <a:extLst>
              <a:ext uri="{FF2B5EF4-FFF2-40B4-BE49-F238E27FC236}">
                <a16:creationId xmlns:a16="http://schemas.microsoft.com/office/drawing/2014/main" id="{D828C43E-BF58-E148-92BA-AD745D984A8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32" tIns="46966" rIns="93932" bIns="46966" numCol="1" anchor="b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endParaRPr lang="en-US" altLang="zh-TW"/>
          </a:p>
        </p:txBody>
      </p:sp>
      <p:sp>
        <p:nvSpPr>
          <p:cNvPr id="142341" name="Rectangle 5">
            <a:extLst>
              <a:ext uri="{FF2B5EF4-FFF2-40B4-BE49-F238E27FC236}">
                <a16:creationId xmlns:a16="http://schemas.microsoft.com/office/drawing/2014/main" id="{B5BB44AE-DAC7-2F4C-BCAC-41714D00642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32" tIns="46966" rIns="93932" bIns="46966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fld id="{6D3E6764-47BA-8744-9DE6-03DDF55B30C7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067A2DF1-E0EC-5F45-9FBE-40B5F0FBEC7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32" tIns="46966" rIns="93932" bIns="46966" numCol="1" anchor="t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endParaRPr lang="en-US" altLang="zh-TW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E14A00D9-646D-B445-A9EB-0F6C8655A05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32" tIns="46966" rIns="93932" bIns="46966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endParaRPr lang="en-US" altLang="zh-TW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A791768B-14C8-2B48-8AB1-9AC606158162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774700" y="766763"/>
            <a:ext cx="5546725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3E43D879-77C7-4B4C-A512-51567DB1A16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32" tIns="46966" rIns="93932" bIns="469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03D119D9-D8AB-9B4A-A780-4A15503984C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32" tIns="46966" rIns="93932" bIns="46966" numCol="1" anchor="b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endParaRPr lang="en-US" altLang="zh-TW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F184E427-CA83-C441-A38E-DF4291769E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32" tIns="46966" rIns="93932" bIns="46966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fld id="{F63E90BE-5E0B-BF4E-B503-88ABD78585D6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78A8DA-080A-B541-A1C8-8F76609824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DE0410-FE88-704F-825F-C61B226E450E}" type="slidenum">
              <a:rPr lang="zh-TW" altLang="en-US"/>
              <a:pPr/>
              <a:t>1</a:t>
            </a:fld>
            <a:endParaRPr lang="en-US" altLang="zh-TW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87BB546D-B0AA-E645-9FBB-ACDBD9C93E5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613D15CD-96EB-DA45-B39C-DE0285FFB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605117-F550-FF4D-B82F-DE9F9EF9BF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D79041-2EFC-A949-A911-B89CD3DD8243}" type="slidenum">
              <a:rPr lang="zh-TW" altLang="en-US"/>
              <a:pPr/>
              <a:t>2</a:t>
            </a:fld>
            <a:endParaRPr lang="en-US" altLang="zh-TW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7D4C8724-2EEF-6B4F-BAEC-543AB804C4A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8DBD979D-98DC-FB49-8A77-D054BBDBC4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803C41-025F-764E-9194-A77BCB0FD7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787AAD-7968-2B4C-A17A-8EFD142CD5A0}" type="slidenum">
              <a:rPr lang="zh-TW" altLang="en-US"/>
              <a:pPr/>
              <a:t>3</a:t>
            </a:fld>
            <a:endParaRPr lang="en-US" altLang="zh-TW"/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B33705D0-C2BA-E940-94EF-5659FE252FD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779463" y="766763"/>
            <a:ext cx="5543550" cy="3838575"/>
          </a:xfrm>
          <a:ln/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20A823D3-24D4-E447-B935-9CF86F6FF3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F990C1-ACD3-0B4C-9904-44906DAD6A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A13BF4-BDB4-864D-9DC8-FCA353D8A29C}" type="slidenum">
              <a:rPr lang="zh-TW" altLang="en-US"/>
              <a:pPr/>
              <a:t>4</a:t>
            </a:fld>
            <a:endParaRPr lang="en-US" altLang="zh-TW"/>
          </a:p>
        </p:txBody>
      </p:sp>
      <p:sp>
        <p:nvSpPr>
          <p:cNvPr id="177154" name="Rectangle 2">
            <a:extLst>
              <a:ext uri="{FF2B5EF4-FFF2-40B4-BE49-F238E27FC236}">
                <a16:creationId xmlns:a16="http://schemas.microsoft.com/office/drawing/2014/main" id="{D7F25CB9-E280-184A-A620-4DDF072A471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781050" y="768350"/>
            <a:ext cx="5538788" cy="3835400"/>
          </a:xfrm>
          <a:ln/>
        </p:spPr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C75C37BB-EF42-A745-B75D-4C8CCCA440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FEE87A-133A-D84B-83E6-68A9218FEF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83BF35-5541-5849-859B-1BE7DC84A392}" type="slidenum">
              <a:rPr lang="zh-TW" altLang="en-US"/>
              <a:pPr/>
              <a:t>5</a:t>
            </a:fld>
            <a:endParaRPr lang="en-US" altLang="zh-TW"/>
          </a:p>
        </p:txBody>
      </p:sp>
      <p:sp>
        <p:nvSpPr>
          <p:cNvPr id="173058" name="Rectangle 2">
            <a:extLst>
              <a:ext uri="{FF2B5EF4-FFF2-40B4-BE49-F238E27FC236}">
                <a16:creationId xmlns:a16="http://schemas.microsoft.com/office/drawing/2014/main" id="{31F512DE-D731-014A-9D6F-8064C31E4C6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781050" y="768350"/>
            <a:ext cx="5538788" cy="3835400"/>
          </a:xfrm>
          <a:ln/>
        </p:spPr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62E3C190-D42C-DB4A-B26D-780AC2A57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F29904-54CA-0444-A1BE-FFDE3281BA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F407C5-BF9B-1E44-9D8F-0B92E85F94B5}" type="slidenum">
              <a:rPr lang="zh-TW" altLang="en-US"/>
              <a:pPr/>
              <a:t>6</a:t>
            </a:fld>
            <a:endParaRPr lang="en-US" altLang="zh-TW"/>
          </a:p>
        </p:txBody>
      </p:sp>
      <p:sp>
        <p:nvSpPr>
          <p:cNvPr id="154626" name="Rectangle 2">
            <a:extLst>
              <a:ext uri="{FF2B5EF4-FFF2-40B4-BE49-F238E27FC236}">
                <a16:creationId xmlns:a16="http://schemas.microsoft.com/office/drawing/2014/main" id="{D5153C70-C97A-A54C-8A90-40A2FCED956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A1519E00-D83B-F349-8F00-96CD93F5AE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A9CC9D8-844C-0445-B098-EB75FF3F0B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319716-4F87-3A47-966F-C1F831B83A87}" type="slidenum">
              <a:rPr lang="zh-TW" altLang="en-US"/>
              <a:pPr/>
              <a:t>7</a:t>
            </a:fld>
            <a:endParaRPr lang="en-US" altLang="zh-TW"/>
          </a:p>
        </p:txBody>
      </p:sp>
      <p:sp>
        <p:nvSpPr>
          <p:cNvPr id="157698" name="Rectangle 2">
            <a:extLst>
              <a:ext uri="{FF2B5EF4-FFF2-40B4-BE49-F238E27FC236}">
                <a16:creationId xmlns:a16="http://schemas.microsoft.com/office/drawing/2014/main" id="{1123DA97-0AA4-4C47-A430-4C16A45538D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0962BB60-F072-B344-BD2A-FEBE56FDA6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B5DF06-9F59-2947-8C80-458DF7E0A2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C89601-3B5D-974E-87BB-861DDB2FC8A0}" type="slidenum">
              <a:rPr lang="zh-TW" altLang="en-US"/>
              <a:pPr/>
              <a:t>8</a:t>
            </a:fld>
            <a:endParaRPr lang="en-US" altLang="zh-TW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41D290A5-2B3F-6147-B30D-A8A41FDB162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598F0A0B-2BCE-3F4C-9360-7355D78F8C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8" name="Picture 8" descr="e_0">
            <a:extLst>
              <a:ext uri="{FF2B5EF4-FFF2-40B4-BE49-F238E27FC236}">
                <a16:creationId xmlns:a16="http://schemas.microsoft.com/office/drawing/2014/main" id="{9AB47B93-3E07-B14C-9F41-BF405B8E1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03" name="Rectangle 3">
            <a:extLst>
              <a:ext uri="{FF2B5EF4-FFF2-40B4-BE49-F238E27FC236}">
                <a16:creationId xmlns:a16="http://schemas.microsoft.com/office/drawing/2014/main" id="{E6EE0A1C-BD6B-C947-BFDB-E8401AC1274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>
            <a:lvl1pPr algn="ctr">
              <a:defRPr>
                <a:solidFill>
                  <a:srgbClr val="000066"/>
                </a:solidFill>
              </a:defRPr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02404" name="Rectangle 4">
            <a:extLst>
              <a:ext uri="{FF2B5EF4-FFF2-40B4-BE49-F238E27FC236}">
                <a16:creationId xmlns:a16="http://schemas.microsoft.com/office/drawing/2014/main" id="{3F677682-F1FA-BE49-8B0E-4C353A1AEE0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id="{3B577DCA-2390-254D-A469-273D06A30FC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102406" name="Rectangle 6">
            <a:extLst>
              <a:ext uri="{FF2B5EF4-FFF2-40B4-BE49-F238E27FC236}">
                <a16:creationId xmlns:a16="http://schemas.microsoft.com/office/drawing/2014/main" id="{76DC2FE7-D86F-1444-972C-9C5D0BC233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102407" name="Rectangle 7">
            <a:extLst>
              <a:ext uri="{FF2B5EF4-FFF2-40B4-BE49-F238E27FC236}">
                <a16:creationId xmlns:a16="http://schemas.microsoft.com/office/drawing/2014/main" id="{C1F07B91-12A0-9049-8FA3-56144885305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</a:lstStyle>
          <a:p>
            <a:fld id="{23B0F407-FDDA-F349-A637-811FEF4D77D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91AA2-7C91-C749-BC69-1671236AF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B6CE21-C59F-A84A-851D-7FD821AF1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D26F8-296F-824B-A519-194AB3C37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1D414-517B-D548-8C93-79222A5B0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BCF78-40D3-2947-8C99-643B23E0E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41F0F-2E78-0C48-82AA-1F9EA71BF6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756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05F0A4-8B20-E041-87C1-77BB580FFE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540625" y="274638"/>
            <a:ext cx="187007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C95B56-2B2F-D34B-8A62-B17542B56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930400" y="274638"/>
            <a:ext cx="5457825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A3949-1939-9644-9087-B0F8D8A22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D7C42-0662-3A4B-93EA-9CE198C25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A0A26-1485-6347-8C71-4FECACD57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201DC-CD35-E14D-A04D-04C9F798D0A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997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6078E-AEAB-2748-8EF6-DA9470A64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1CF64-4C0D-B344-AD26-44D99CD94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B5ACF-2857-CE4F-80D6-ED946A574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90B08-0ACB-C148-A931-85FB4F14B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42926-8646-8648-AF23-CA77FAD8B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504492-BEAE-7B41-B849-0F58BDD9A39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911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8711B-FA8A-BA44-9053-E7A55D0BA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1DC0D8-CD3F-6940-B875-FBC3C264F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D9B3B-2167-684A-BF6D-E9E63E140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FD818-8A6F-B448-9B6D-75A10C230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EF291-2DD9-DF4A-A32E-CBABB0539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198B5-FDF6-8146-ACE8-EE85583B60E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193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7CC5F-7D02-B748-BF80-C8E575E2F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9F4AD-29EB-AD4A-8B29-04ED85536D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30400" y="1600200"/>
            <a:ext cx="366395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6E3C73-4731-C343-8A89-A6CB449FE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46750" y="1600200"/>
            <a:ext cx="366395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3D6A89-99AD-BA4D-86DC-833F81FC6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F06703-8776-AF45-8EA9-3C4AD64A9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BE8E8E-E56E-8A43-AA11-DD001F0FC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034930-E68E-B14B-A698-60DD24BAC6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5351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18D6F-5A0A-6E42-825A-14B0FF6AB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3A41C-43E5-BC47-B9D2-BA06995C2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9F8028-0B83-CE4D-A404-8FDAEA862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7B1D8F-519A-4042-A9BB-C085D7F5D1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F4C7FC-4416-D44B-846B-3E95103C2D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B5C502-7DBF-2B4F-820F-975782EE5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AFF493-1A36-BC4A-B137-4E2B59288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A4466C-8889-B243-A80C-2669BA708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6F09F-EBCF-094C-B957-E8007EF956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9810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7B73E-DA8D-2640-BBAE-DF42EC4BD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B904F7-A0FB-6541-8135-3FBF4EC61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1A22F9-4720-B64A-A63E-EB7203914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69F74-9C28-CA49-BA97-70D009D24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46EC54-6A26-924A-82D0-C84B77C29F3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8193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347037-D704-7547-A287-4029EE6C2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8F25BF-FEB0-3A43-876E-60A1A86C2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12FF6B-6E85-6842-AF70-7AA8167E8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CDC8C-6312-E844-9A34-42486213E1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792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4FA2-F7C4-D447-BE25-969B53A41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38327-3CE9-0A45-9727-4FE4069DC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3F96C0-C9F7-B14C-B49E-EE3D76B52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0ABD58-073F-C543-86C8-91850F8D2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4BA1B4-215C-434D-A072-34046D6EE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1DC43F-1774-9B4A-BC2B-057B59073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38DB4-15D9-284D-979D-A171BEDE16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2400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52DC8-0076-3649-B272-25CA2302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932AEC-3B4B-CF4B-9D83-178D540095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4DC47B-E550-D94B-8485-B69F679ED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077C7C-4E8A-7644-AC94-151DC39BA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0A71F8-EBD0-F243-8EE3-FC78858EC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FC0FCF-1D03-C644-B015-58E5AE2FA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73D1A-BF21-3B41-B828-318D02BC30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256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23" name="Picture 7" descr="e">
            <a:extLst>
              <a:ext uri="{FF2B5EF4-FFF2-40B4-BE49-F238E27FC236}">
                <a16:creationId xmlns:a16="http://schemas.microsoft.com/office/drawing/2014/main" id="{2312556A-0ADB-E847-BC4C-CAE89D59BF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18" name="Rectangle 2">
            <a:extLst>
              <a:ext uri="{FF2B5EF4-FFF2-40B4-BE49-F238E27FC236}">
                <a16:creationId xmlns:a16="http://schemas.microsoft.com/office/drawing/2014/main" id="{B50CB1F2-93F1-4241-81B5-56BFB95E4F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30400" y="274638"/>
            <a:ext cx="7480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B2BA116D-F2AB-AA40-B2A1-FBDAD79585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930400" y="1600200"/>
            <a:ext cx="74803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8A70674D-C8AE-4947-9AA6-D05B395EC55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304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56535005-6881-194C-A708-C44BF76A1E1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0530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60422" name="Rectangle 6">
            <a:extLst>
              <a:ext uri="{FF2B5EF4-FFF2-40B4-BE49-F238E27FC236}">
                <a16:creationId xmlns:a16="http://schemas.microsoft.com/office/drawing/2014/main" id="{281F1CC3-EBB8-2B40-8CB4-ACA3B097CB5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5388" y="6245225"/>
            <a:ext cx="18653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F65BC58-950B-9845-A3B8-575BE6FC093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4"/>
        </a:buBlip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Blip>
          <a:blip r:embed="rId15"/>
        </a:buBlip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6699FF"/>
        </a:buClr>
        <a:buFont typeface="Arial" panose="020B0604020202020204" pitchFamily="34" charset="0"/>
        <a:buChar char="◆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6699FF"/>
        </a:buClr>
        <a:buFont typeface="Arial" panose="020B0604020202020204" pitchFamily="34" charset="0"/>
        <a:buChar char="▪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d2spiri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www.cosmeticsurgery.hk/breast_files/body2s.jpg&amp;imgrefurl=http://www.cosmeticsurgery.hk/news.html&amp;h=2710&amp;w=1573&amp;sz=359&amp;hl=zh-TW&amp;start=16&amp;um=1&amp;tbnid=Pi7AoCHA1_YJuM:&amp;tbnh=150&amp;tbnw=87&amp;prev=/images%3Fq%3DBODY%26imgsz%3Dhuge%26ndsp%3D20%26svnum%3D10%26um%3D1%26complete%3D1%26hl%3Dzh-TW%26sa%3D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hyperlink" Target="http://images.google.com.tw/imgres?imgurl=http://aquariuspa.com/web/body.jpg&amp;imgrefurl=http://aquariuspa.com/web/catalog.html&amp;h=1780&amp;w=1097&amp;sz=90&amp;hl=zh-TW&amp;start=74&amp;um=1&amp;tbnid=NNDV0y38T-eCGM:&amp;tbnh=150&amp;tbnw=92&amp;prev=/images%3Fq%3DBODY%26start%3D60%26imgsz%3Dhuge%26ndsp%3D20%26svnum%3D10%26um%3D1%26complete%3D1%26hl%3Dzh-TW%26sa%3DN" TargetMode="Externa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www1.payeasy.com.tw/shylina/prom/img/3-title_s1_pic.gif&amp;imgrefurl=http://www1.payeasy.com.tw/shylina/prom/mira_4.shtml&amp;h=248&amp;w=345&amp;sz=16&amp;hl=zh-TW&amp;start=1&amp;um=1&amp;tbnid=-IlrojGNCKSpAM:&amp;tbnh=86&amp;tbnw=120&amp;prev=/images%3Fq%3D%2B%25E5%2591%25BC%25E5%2590%25B8%26svnum%3D10%26um%3D1%26hl%3Dzh-TW%26sa%3D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hyperlink" Target="http://images.google.com.tw/imgres?imgurl=http://www.beauty-30.com/beauty/images/body_03101.jpg&amp;imgrefurl=http://www.beauty-30.com/beauty/beauty_060310_d.asp&amp;h=267&amp;w=320&amp;sz=54&amp;hl=zh-TW&amp;start=12&amp;um=1&amp;tbnid=kUxLyuo1U8tgeM:&amp;tbnh=98&amp;tbnw=118&amp;prev=/images%3Fq%3D%2B%25E5%2591%25BC%25E5%2590%25B8%26svnum%3D10%26um%3D1%26hl%3Dzh-TW%26sa%3DG" TargetMode="Externa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storage.msn.com/x1pAdjo0uCo2H0DmmoeHnGEqXaoWFAOyunMqlH1kGtK5xXgmtUoQMaxzXEBgAHsxEwC_bch4J8HQUVvFs8ivfXmPbQqtvUz99PhHQ9v75Cp4zf6Fe4S61IHpoOCazoarJQ_1boxyRMM_he4juUrhEWJ808wZo7Ub560&amp;imgrefurl=http://vm27310366.spaces.live.com/%3F_c11_BlogPart_BlogPart%3Dblogview%26_c%3DBlogPart%26partqs%3Damonth%253D12%2526ayear%253D2005&amp;h=600&amp;w=441&amp;sz=22&amp;hl=zh-TW&amp;start=1&amp;um=1&amp;tbnid=tN8ukP9LXns4fM:&amp;tbnh=135&amp;tbnw=99&amp;prev=/images%3Fq%3D%25E5%25BF%2583%26svnum%3D10%26um%3D1%26hl%3Dzh-TW%26sa%3D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46906122-E0E6-4444-B56D-86F796E80B6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00"/>
                </a:solidFill>
                <a:ea typeface="新細明體" panose="02020500000000000000" pitchFamily="18" charset="-120"/>
              </a:rPr>
              <a:t>妊娠健康　與　優生　（四）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C632F25C-5273-C445-A544-8C5F07145F8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>
                <a:ea typeface="新細明體" panose="02020500000000000000" pitchFamily="18" charset="-120"/>
              </a:rPr>
              <a:t>陳家寶醫生</a:t>
            </a:r>
          </a:p>
          <a:p>
            <a:r>
              <a:rPr lang="en-US" altLang="zh-TW" sz="1600">
                <a:ea typeface="新細明體" panose="02020500000000000000" pitchFamily="18" charset="-120"/>
                <a:hlinkClick r:id="rId3"/>
              </a:rPr>
              <a:t>www.mind2spirit.com</a:t>
            </a:r>
            <a:endParaRPr lang="en-US" altLang="zh-TW" sz="1600">
              <a:ea typeface="新細明體" panose="02020500000000000000" pitchFamily="18" charset="-120"/>
            </a:endParaRPr>
          </a:p>
          <a:p>
            <a:r>
              <a:rPr kumimoji="0" lang="zh-TW" altLang="en-US" sz="1600">
                <a:ea typeface="新細明體" panose="02020500000000000000" pitchFamily="18" charset="-120"/>
              </a:rPr>
              <a:t>健身健心  修心修身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Rectangle 4">
            <a:extLst>
              <a:ext uri="{FF2B5EF4-FFF2-40B4-BE49-F238E27FC236}">
                <a16:creationId xmlns:a16="http://schemas.microsoft.com/office/drawing/2014/main" id="{B079418C-27F8-9043-9FCA-C8C025B1E14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00"/>
                </a:solidFill>
                <a:ea typeface="新細明體" panose="02020500000000000000" pitchFamily="18" charset="-120"/>
              </a:rPr>
              <a:t>身體素描</a:t>
            </a:r>
          </a:p>
        </p:txBody>
      </p:sp>
      <p:sp>
        <p:nvSpPr>
          <p:cNvPr id="136197" name="Rectangle 5">
            <a:extLst>
              <a:ext uri="{FF2B5EF4-FFF2-40B4-BE49-F238E27FC236}">
                <a16:creationId xmlns:a16="http://schemas.microsoft.com/office/drawing/2014/main" id="{AA48353C-6BFA-9540-AE4D-86746C979AE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000">
                <a:ea typeface="新細明體" panose="02020500000000000000" pitchFamily="18" charset="-120"/>
              </a:rPr>
              <a:t>感覺左腳腳底接觸地面的感覺</a:t>
            </a:r>
            <a:r>
              <a:rPr lang="en-US" altLang="zh-TW" sz="2000">
                <a:ea typeface="新細明體" panose="02020500000000000000" pitchFamily="18" charset="-120"/>
              </a:rPr>
              <a:t>…</a:t>
            </a:r>
          </a:p>
          <a:p>
            <a:pPr>
              <a:lnSpc>
                <a:spcPct val="80000"/>
              </a:lnSpc>
            </a:pPr>
            <a:r>
              <a:rPr lang="zh-TW" altLang="en-US" sz="2000">
                <a:ea typeface="新細明體" panose="02020500000000000000" pitchFamily="18" charset="-120"/>
              </a:rPr>
              <a:t>感覺清新的空氣從鼻孔進入直達全身毛孔</a:t>
            </a:r>
            <a:r>
              <a:rPr lang="en-US" altLang="zh-TW" sz="2000">
                <a:ea typeface="新細明體" panose="02020500000000000000" pitchFamily="18" charset="-120"/>
              </a:rPr>
              <a:t>…</a:t>
            </a:r>
            <a:r>
              <a:rPr lang="zh-TW" altLang="en-US" sz="2000">
                <a:ea typeface="新細明體" panose="02020500000000000000" pitchFamily="18" charset="-120"/>
              </a:rPr>
              <a:t>感覺污濁的空氣經鼻孔呼出</a:t>
            </a:r>
          </a:p>
          <a:p>
            <a:pPr>
              <a:lnSpc>
                <a:spcPct val="80000"/>
              </a:lnSpc>
            </a:pPr>
            <a:r>
              <a:rPr lang="zh-TW" altLang="en-US" sz="2000">
                <a:solidFill>
                  <a:srgbClr val="800000"/>
                </a:solidFill>
                <a:ea typeface="新細明體" panose="02020500000000000000" pitchFamily="18" charset="-120"/>
              </a:rPr>
              <a:t>無論經歷如何</a:t>
            </a:r>
            <a:r>
              <a:rPr lang="en-US" altLang="zh-TW" sz="2000">
                <a:solidFill>
                  <a:srgbClr val="800000"/>
                </a:solidFill>
                <a:ea typeface="新細明體" panose="02020500000000000000" pitchFamily="18" charset="-120"/>
              </a:rPr>
              <a:t>(</a:t>
            </a:r>
            <a:r>
              <a:rPr lang="zh-TW" altLang="en-US" sz="2000">
                <a:solidFill>
                  <a:srgbClr val="800000"/>
                </a:solidFill>
                <a:ea typeface="新細明體" panose="02020500000000000000" pitchFamily="18" charset="-120"/>
              </a:rPr>
              <a:t>例如</a:t>
            </a:r>
            <a:r>
              <a:rPr lang="en-US" altLang="zh-TW" sz="2000">
                <a:solidFill>
                  <a:srgbClr val="800000"/>
                </a:solidFill>
                <a:ea typeface="新細明體" panose="02020500000000000000" pitchFamily="18" charset="-120"/>
              </a:rPr>
              <a:t>,</a:t>
            </a:r>
            <a:r>
              <a:rPr lang="zh-TW" altLang="en-US" sz="2000">
                <a:solidFill>
                  <a:srgbClr val="800000"/>
                </a:solidFill>
                <a:ea typeface="新細明體" panose="02020500000000000000" pitchFamily="18" charset="-120"/>
              </a:rPr>
              <a:t>如果你睡著了</a:t>
            </a:r>
            <a:r>
              <a:rPr lang="en-US" altLang="zh-TW" sz="2000">
                <a:solidFill>
                  <a:srgbClr val="800000"/>
                </a:solidFill>
                <a:ea typeface="新細明體" panose="02020500000000000000" pitchFamily="18" charset="-120"/>
              </a:rPr>
              <a:t>,</a:t>
            </a:r>
            <a:r>
              <a:rPr lang="zh-TW" altLang="en-US" sz="2000">
                <a:solidFill>
                  <a:srgbClr val="800000"/>
                </a:solidFill>
                <a:ea typeface="新細明體" panose="02020500000000000000" pitchFamily="18" charset="-120"/>
              </a:rPr>
              <a:t>分心了</a:t>
            </a:r>
            <a:r>
              <a:rPr lang="en-US" altLang="zh-TW" sz="2000">
                <a:solidFill>
                  <a:srgbClr val="800000"/>
                </a:solidFill>
                <a:ea typeface="新細明體" panose="02020500000000000000" pitchFamily="18" charset="-120"/>
              </a:rPr>
              <a:t>,</a:t>
            </a:r>
            <a:r>
              <a:rPr lang="zh-TW" altLang="en-US" sz="2000">
                <a:solidFill>
                  <a:srgbClr val="800000"/>
                </a:solidFill>
                <a:ea typeface="新細明體" panose="02020500000000000000" pitchFamily="18" charset="-120"/>
              </a:rPr>
              <a:t>老是想著其他事情</a:t>
            </a:r>
            <a:r>
              <a:rPr lang="en-US" altLang="zh-TW" sz="2000">
                <a:solidFill>
                  <a:srgbClr val="800000"/>
                </a:solidFill>
                <a:ea typeface="新細明體" panose="02020500000000000000" pitchFamily="18" charset="-120"/>
              </a:rPr>
              <a:t>,</a:t>
            </a:r>
            <a:r>
              <a:rPr lang="zh-TW" altLang="en-US" sz="2000">
                <a:solidFill>
                  <a:srgbClr val="800000"/>
                </a:solidFill>
                <a:ea typeface="新細明體" panose="02020500000000000000" pitchFamily="18" charset="-120"/>
              </a:rPr>
              <a:t>把注意力放到錯的身體部份</a:t>
            </a:r>
            <a:r>
              <a:rPr lang="en-US" altLang="zh-TW" sz="2000">
                <a:solidFill>
                  <a:srgbClr val="800000"/>
                </a:solidFill>
                <a:ea typeface="新細明體" panose="02020500000000000000" pitchFamily="18" charset="-120"/>
              </a:rPr>
              <a:t>,</a:t>
            </a:r>
            <a:r>
              <a:rPr lang="zh-TW" altLang="en-US" sz="2000">
                <a:solidFill>
                  <a:srgbClr val="800000"/>
                </a:solidFill>
                <a:ea typeface="新細明體" panose="02020500000000000000" pitchFamily="18" charset="-120"/>
              </a:rPr>
              <a:t>或毫無感覺</a:t>
            </a:r>
            <a:r>
              <a:rPr lang="en-US" altLang="zh-TW" sz="2000">
                <a:solidFill>
                  <a:srgbClr val="800000"/>
                </a:solidFill>
                <a:ea typeface="新細明體" panose="02020500000000000000" pitchFamily="18" charset="-120"/>
              </a:rPr>
              <a:t>),</a:t>
            </a:r>
            <a:r>
              <a:rPr lang="zh-TW" altLang="en-US" sz="2000">
                <a:solidFill>
                  <a:srgbClr val="800000"/>
                </a:solidFill>
                <a:ea typeface="新細明體" panose="02020500000000000000" pitchFamily="18" charset="-120"/>
              </a:rPr>
              <a:t>堅持下去</a:t>
            </a:r>
            <a:r>
              <a:rPr lang="en-US" altLang="zh-TW" sz="2000">
                <a:solidFill>
                  <a:srgbClr val="800000"/>
                </a:solidFill>
                <a:ea typeface="新細明體" panose="02020500000000000000" pitchFamily="18" charset="-120"/>
              </a:rPr>
              <a:t>!</a:t>
            </a:r>
            <a:r>
              <a:rPr lang="zh-TW" altLang="en-US" sz="2000">
                <a:solidFill>
                  <a:srgbClr val="800000"/>
                </a:solidFill>
                <a:ea typeface="新細明體" panose="02020500000000000000" pitchFamily="18" charset="-120"/>
              </a:rPr>
              <a:t>這些都是你的感覺</a:t>
            </a:r>
            <a:r>
              <a:rPr lang="en-US" altLang="zh-TW" sz="2000">
                <a:solidFill>
                  <a:srgbClr val="800000"/>
                </a:solidFill>
                <a:ea typeface="新細明體" panose="02020500000000000000" pitchFamily="18" charset="-120"/>
              </a:rPr>
              <a:t>,</a:t>
            </a:r>
            <a:r>
              <a:rPr lang="zh-TW" altLang="en-US" sz="2000">
                <a:solidFill>
                  <a:srgbClr val="800000"/>
                </a:solidFill>
                <a:ea typeface="新細明體" panose="02020500000000000000" pitchFamily="18" charset="-120"/>
              </a:rPr>
              <a:t>覺察它們</a:t>
            </a:r>
            <a:r>
              <a:rPr lang="en-US" altLang="zh-TW" sz="2000">
                <a:solidFill>
                  <a:srgbClr val="800000"/>
                </a:solidFill>
                <a:ea typeface="新細明體" panose="02020500000000000000" pitchFamily="18" charset="-120"/>
              </a:rPr>
              <a:t>,</a:t>
            </a:r>
            <a:r>
              <a:rPr lang="zh-TW" altLang="en-US" sz="2000">
                <a:solidFill>
                  <a:srgbClr val="800000"/>
                </a:solidFill>
                <a:ea typeface="新細明體" panose="02020500000000000000" pitchFamily="18" charset="-120"/>
              </a:rPr>
              <a:t>重新把専注力帶回適當的地方</a:t>
            </a:r>
            <a:r>
              <a:rPr lang="en-US" altLang="zh-TW" sz="2000">
                <a:solidFill>
                  <a:srgbClr val="800000"/>
                </a:solidFill>
                <a:ea typeface="新細明體" panose="02020500000000000000" pitchFamily="18" charset="-120"/>
              </a:rPr>
              <a:t>…</a:t>
            </a:r>
          </a:p>
        </p:txBody>
      </p:sp>
      <p:pic>
        <p:nvPicPr>
          <p:cNvPr id="136199" name="Picture 7" descr="body2s">
            <a:hlinkClick r:id="rId3"/>
            <a:extLst>
              <a:ext uri="{FF2B5EF4-FFF2-40B4-BE49-F238E27FC236}">
                <a16:creationId xmlns:a16="http://schemas.microsoft.com/office/drawing/2014/main" id="{394DF444-B71C-D448-9F7A-AB91712A0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663" y="1341438"/>
            <a:ext cx="8286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201" name="Picture 9" descr="body">
            <a:hlinkClick r:id="rId5"/>
            <a:extLst>
              <a:ext uri="{FF2B5EF4-FFF2-40B4-BE49-F238E27FC236}">
                <a16:creationId xmlns:a16="http://schemas.microsoft.com/office/drawing/2014/main" id="{14421018-54CA-2E41-B2B6-A7F8952EA4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388" y="549275"/>
            <a:ext cx="8763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EF21809E-2784-064E-9EC2-A88ED0E64DF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33CC"/>
                </a:solidFill>
                <a:ea typeface="新細明體" panose="02020500000000000000" pitchFamily="18" charset="-120"/>
              </a:rPr>
              <a:t>三分鐘呼吸訓練</a:t>
            </a:r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FB17D090-9458-C343-B338-0DA39A12915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35238" y="3573463"/>
            <a:ext cx="6108700" cy="1905000"/>
          </a:xfrm>
        </p:spPr>
        <p:txBody>
          <a:bodyPr/>
          <a:lstStyle/>
          <a:p>
            <a:pPr algn="l"/>
            <a:r>
              <a:rPr lang="en-US" altLang="zh-TW"/>
              <a:t>(</a:t>
            </a:r>
            <a:r>
              <a:rPr lang="zh-TW" altLang="en-US"/>
              <a:t>一分鐘</a:t>
            </a:r>
            <a:r>
              <a:rPr lang="en-US" altLang="zh-TW"/>
              <a:t>) </a:t>
            </a:r>
            <a:r>
              <a:rPr lang="zh-TW" altLang="en-US"/>
              <a:t>覺察當下   專注呼吸</a:t>
            </a:r>
          </a:p>
          <a:p>
            <a:pPr algn="l"/>
            <a:r>
              <a:rPr lang="en-US" altLang="zh-TW">
                <a:solidFill>
                  <a:srgbClr val="FF0066"/>
                </a:solidFill>
              </a:rPr>
              <a:t>(</a:t>
            </a:r>
            <a:r>
              <a:rPr lang="zh-TW" altLang="en-US">
                <a:solidFill>
                  <a:srgbClr val="FF0066"/>
                </a:solidFill>
              </a:rPr>
              <a:t>二分鐘</a:t>
            </a:r>
            <a:r>
              <a:rPr lang="en-US" altLang="zh-TW">
                <a:solidFill>
                  <a:srgbClr val="FF0066"/>
                </a:solidFill>
              </a:rPr>
              <a:t>) </a:t>
            </a:r>
            <a:r>
              <a:rPr lang="zh-TW" altLang="en-US">
                <a:solidFill>
                  <a:srgbClr val="FF0066"/>
                </a:solidFill>
              </a:rPr>
              <a:t>放下自在</a:t>
            </a:r>
          </a:p>
          <a:p>
            <a:pPr algn="l"/>
            <a:r>
              <a:rPr lang="en-US" altLang="zh-TW">
                <a:solidFill>
                  <a:srgbClr val="CC3300"/>
                </a:solidFill>
              </a:rPr>
              <a:t>(</a:t>
            </a:r>
            <a:r>
              <a:rPr lang="zh-TW" altLang="en-US">
                <a:solidFill>
                  <a:srgbClr val="CC3300"/>
                </a:solidFill>
              </a:rPr>
              <a:t>三分鐘</a:t>
            </a:r>
            <a:r>
              <a:rPr lang="en-US" altLang="zh-TW">
                <a:solidFill>
                  <a:srgbClr val="CC3300"/>
                </a:solidFill>
              </a:rPr>
              <a:t>) </a:t>
            </a:r>
            <a:r>
              <a:rPr lang="zh-TW" altLang="en-US">
                <a:solidFill>
                  <a:srgbClr val="CC3300"/>
                </a:solidFill>
              </a:rPr>
              <a:t>心的運動　擴展開去</a:t>
            </a:r>
          </a:p>
        </p:txBody>
      </p:sp>
      <p:pic>
        <p:nvPicPr>
          <p:cNvPr id="151556" name="Picture 4" descr="3-title_s1_pic">
            <a:hlinkClick r:id="rId3"/>
            <a:extLst>
              <a:ext uri="{FF2B5EF4-FFF2-40B4-BE49-F238E27FC236}">
                <a16:creationId xmlns:a16="http://schemas.microsoft.com/office/drawing/2014/main" id="{78F40E07-C4DD-BE40-BCD7-86F5C43A7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225" y="1628775"/>
            <a:ext cx="123825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1557" name="Picture 5" descr="body_03101">
            <a:hlinkClick r:id="rId5"/>
            <a:extLst>
              <a:ext uri="{FF2B5EF4-FFF2-40B4-BE49-F238E27FC236}">
                <a16:creationId xmlns:a16="http://schemas.microsoft.com/office/drawing/2014/main" id="{CD4ED2FF-E903-E047-9417-54D1865C6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908050"/>
            <a:ext cx="1217613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5C691127-E2E3-A045-92D3-005A0AB854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>
                <a:solidFill>
                  <a:srgbClr val="CC3300"/>
                </a:solidFill>
                <a:ea typeface="新細明體" panose="02020500000000000000" pitchFamily="18" charset="-120"/>
              </a:rPr>
              <a:t>產前健心運動</a:t>
            </a:r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A8B4AA5A-637B-464B-A5E3-827ED9CC4B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>
                <a:solidFill>
                  <a:srgbClr val="339933"/>
                </a:solidFill>
              </a:rPr>
              <a:t>專注覺察訓練</a:t>
            </a:r>
          </a:p>
          <a:p>
            <a:r>
              <a:rPr lang="zh-TW" altLang="en-US">
                <a:solidFill>
                  <a:srgbClr val="CC3300"/>
                </a:solidFill>
              </a:rPr>
              <a:t>心理教育　每日一事</a:t>
            </a:r>
          </a:p>
          <a:p>
            <a:r>
              <a:rPr lang="zh-TW" altLang="en-US">
                <a:solidFill>
                  <a:srgbClr val="0033CC"/>
                </a:solidFill>
              </a:rPr>
              <a:t>心的運動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C3F2A763-17D0-4249-A50F-9483A2776E4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00"/>
                </a:solidFill>
                <a:ea typeface="新細明體" panose="02020500000000000000" pitchFamily="18" charset="-120"/>
              </a:rPr>
              <a:t>心的訓練</a:t>
            </a:r>
            <a:br>
              <a:rPr lang="zh-TW" altLang="en-US">
                <a:solidFill>
                  <a:schemeClr val="tx1"/>
                </a:solidFill>
              </a:rPr>
            </a:br>
            <a:r>
              <a:rPr lang="zh-TW" altLang="en-US">
                <a:solidFill>
                  <a:srgbClr val="CC3300"/>
                </a:solidFill>
                <a:ea typeface="文鼎中楷" pitchFamily="49" charset="-120"/>
              </a:rPr>
              <a:t>慈、悲、喜、捨</a:t>
            </a:r>
          </a:p>
        </p:txBody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4ABD335A-B472-504D-9789-649DE19CCD5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800">
                <a:solidFill>
                  <a:srgbClr val="339933"/>
                </a:solidFill>
              </a:rPr>
              <a:t>慈</a:t>
            </a:r>
            <a:r>
              <a:rPr lang="en-US" altLang="zh-TW" sz="2800">
                <a:solidFill>
                  <a:srgbClr val="339933"/>
                </a:solidFill>
              </a:rPr>
              <a:t>...</a:t>
            </a:r>
            <a:r>
              <a:rPr lang="zh-TW" altLang="en-US" sz="2800">
                <a:solidFill>
                  <a:srgbClr val="339933"/>
                </a:solidFill>
              </a:rPr>
              <a:t>憎恨</a:t>
            </a:r>
          </a:p>
          <a:p>
            <a:pPr>
              <a:lnSpc>
                <a:spcPct val="80000"/>
              </a:lnSpc>
            </a:pPr>
            <a:r>
              <a:rPr lang="zh-TW" altLang="en-US" sz="2800">
                <a:solidFill>
                  <a:srgbClr val="339933"/>
                </a:solidFill>
              </a:rPr>
              <a:t>		</a:t>
            </a:r>
            <a:r>
              <a:rPr lang="zh-TW" altLang="en-US" sz="2800">
                <a:solidFill>
                  <a:srgbClr val="800000"/>
                </a:solidFill>
              </a:rPr>
              <a:t>悲</a:t>
            </a:r>
            <a:r>
              <a:rPr lang="en-US" altLang="zh-TW" sz="2800">
                <a:solidFill>
                  <a:srgbClr val="800000"/>
                </a:solidFill>
              </a:rPr>
              <a:t>…</a:t>
            </a:r>
            <a:r>
              <a:rPr lang="zh-TW" altLang="en-US" sz="2800">
                <a:solidFill>
                  <a:srgbClr val="800000"/>
                </a:solidFill>
              </a:rPr>
              <a:t>痛苦</a:t>
            </a:r>
          </a:p>
          <a:p>
            <a:pPr>
              <a:lnSpc>
                <a:spcPct val="80000"/>
              </a:lnSpc>
            </a:pPr>
            <a:r>
              <a:rPr lang="zh-TW" altLang="en-US" sz="2800">
                <a:solidFill>
                  <a:srgbClr val="339933"/>
                </a:solidFill>
              </a:rPr>
              <a:t>			喜</a:t>
            </a:r>
            <a:r>
              <a:rPr lang="en-US" altLang="zh-TW" sz="2800">
                <a:solidFill>
                  <a:srgbClr val="339933"/>
                </a:solidFill>
              </a:rPr>
              <a:t>…</a:t>
            </a:r>
            <a:r>
              <a:rPr lang="zh-TW" altLang="en-US" sz="2800">
                <a:solidFill>
                  <a:srgbClr val="339933"/>
                </a:solidFill>
              </a:rPr>
              <a:t>嫉妒</a:t>
            </a:r>
          </a:p>
          <a:p>
            <a:pPr>
              <a:lnSpc>
                <a:spcPct val="80000"/>
              </a:lnSpc>
            </a:pPr>
            <a:r>
              <a:rPr lang="zh-TW" altLang="en-US" sz="2800">
                <a:solidFill>
                  <a:srgbClr val="339933"/>
                </a:solidFill>
              </a:rPr>
              <a:t>				</a:t>
            </a:r>
            <a:r>
              <a:rPr lang="zh-TW" altLang="en-US" sz="2800">
                <a:solidFill>
                  <a:srgbClr val="800000"/>
                </a:solidFill>
              </a:rPr>
              <a:t>捨</a:t>
            </a:r>
            <a:r>
              <a:rPr lang="en-US" altLang="zh-TW" sz="2800">
                <a:solidFill>
                  <a:srgbClr val="800000"/>
                </a:solidFill>
              </a:rPr>
              <a:t>…</a:t>
            </a:r>
            <a:r>
              <a:rPr lang="zh-TW" altLang="en-US" sz="2800">
                <a:solidFill>
                  <a:srgbClr val="800000"/>
                </a:solidFill>
              </a:rPr>
              <a:t>討厭</a:t>
            </a:r>
          </a:p>
        </p:txBody>
      </p:sp>
      <p:pic>
        <p:nvPicPr>
          <p:cNvPr id="172036" name="Picture 4" descr="x1pAdjo0uCo2H0DmmoeHnGEqXaoWFAOyunMqlH1kGtK5xXgmtUoQMaxzXEBgAHsxEwC_bch4J8HQUVvFs8ivfXmPbQqtvUz99PhHQ9v75Cp4zf6Fe4S61IHpoOCazoarJQ_1boxyRMM_he4juUrhEWJ808wZo7Ub560">
            <a:hlinkClick r:id="rId3"/>
            <a:extLst>
              <a:ext uri="{FF2B5EF4-FFF2-40B4-BE49-F238E27FC236}">
                <a16:creationId xmlns:a16="http://schemas.microsoft.com/office/drawing/2014/main" id="{7CFC4354-A7CF-1647-95C1-E43894D17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2133600"/>
            <a:ext cx="1020763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Rectangle 4">
            <a:extLst>
              <a:ext uri="{FF2B5EF4-FFF2-40B4-BE49-F238E27FC236}">
                <a16:creationId xmlns:a16="http://schemas.microsoft.com/office/drawing/2014/main" id="{3AF7BE42-D90F-4346-BDCC-5C9C046DA5D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00"/>
                </a:solidFill>
                <a:ea typeface="新細明體" panose="02020500000000000000" pitchFamily="18" charset="-120"/>
              </a:rPr>
              <a:t>心理教育　每日一事</a:t>
            </a:r>
          </a:p>
        </p:txBody>
      </p:sp>
      <p:sp>
        <p:nvSpPr>
          <p:cNvPr id="153605" name="Rectangle 5">
            <a:extLst>
              <a:ext uri="{FF2B5EF4-FFF2-40B4-BE49-F238E27FC236}">
                <a16:creationId xmlns:a16="http://schemas.microsoft.com/office/drawing/2014/main" id="{EB485BB6-6091-A748-B3CA-536F90D9D41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800">
                <a:ea typeface="新細明體" panose="02020500000000000000" pitchFamily="18" charset="-120"/>
              </a:rPr>
              <a:t>日行一善</a:t>
            </a:r>
          </a:p>
          <a:p>
            <a:pPr>
              <a:lnSpc>
                <a:spcPct val="80000"/>
              </a:lnSpc>
            </a:pPr>
            <a:r>
              <a:rPr lang="zh-TW" altLang="en-US" sz="2800">
                <a:solidFill>
                  <a:srgbClr val="FF0000"/>
                </a:solidFill>
                <a:ea typeface="新細明體" panose="02020500000000000000" pitchFamily="18" charset="-120"/>
              </a:rPr>
              <a:t>轉危為機</a:t>
            </a:r>
          </a:p>
          <a:p>
            <a:pPr>
              <a:lnSpc>
                <a:spcPct val="80000"/>
              </a:lnSpc>
            </a:pPr>
            <a:r>
              <a:rPr lang="zh-TW" altLang="en-US" sz="2800">
                <a:solidFill>
                  <a:schemeClr val="hlink"/>
                </a:solidFill>
                <a:ea typeface="新細明體" panose="02020500000000000000" pitchFamily="18" charset="-120"/>
              </a:rPr>
              <a:t>微笑行動</a:t>
            </a:r>
          </a:p>
          <a:p>
            <a:pPr>
              <a:lnSpc>
                <a:spcPct val="80000"/>
              </a:lnSpc>
            </a:pPr>
            <a:r>
              <a:rPr lang="zh-TW" altLang="en-US" sz="2800">
                <a:solidFill>
                  <a:srgbClr val="800000"/>
                </a:solidFill>
                <a:ea typeface="新細明體" panose="02020500000000000000" pitchFamily="18" charset="-120"/>
              </a:rPr>
              <a:t>放下自在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6" name="Rectangle 4">
            <a:extLst>
              <a:ext uri="{FF2B5EF4-FFF2-40B4-BE49-F238E27FC236}">
                <a16:creationId xmlns:a16="http://schemas.microsoft.com/office/drawing/2014/main" id="{92A2F6BD-A195-9F4F-9B73-E3E6AFAA01E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00"/>
                </a:solidFill>
                <a:ea typeface="新細明體" panose="02020500000000000000" pitchFamily="18" charset="-120"/>
              </a:rPr>
              <a:t>全心運動</a:t>
            </a:r>
          </a:p>
        </p:txBody>
      </p:sp>
      <p:sp>
        <p:nvSpPr>
          <p:cNvPr id="156677" name="Rectangle 5">
            <a:extLst>
              <a:ext uri="{FF2B5EF4-FFF2-40B4-BE49-F238E27FC236}">
                <a16:creationId xmlns:a16="http://schemas.microsoft.com/office/drawing/2014/main" id="{113D69FC-5733-B642-A0DE-5124F2E41A6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000">
                <a:solidFill>
                  <a:srgbClr val="FF0000"/>
                </a:solidFill>
              </a:rPr>
              <a:t>願我</a:t>
            </a:r>
            <a:r>
              <a:rPr lang="en-US" altLang="zh-TW" sz="2000">
                <a:solidFill>
                  <a:srgbClr val="FF0000"/>
                </a:solidFill>
              </a:rPr>
              <a:t>…</a:t>
            </a:r>
            <a:r>
              <a:rPr lang="zh-TW" altLang="en-US" sz="2000">
                <a:solidFill>
                  <a:srgbClr val="FF0000"/>
                </a:solidFill>
              </a:rPr>
              <a:t>我的</a:t>
            </a:r>
            <a:r>
              <a:rPr lang="en-US" altLang="zh-TW" sz="2000">
                <a:solidFill>
                  <a:srgbClr val="FF0000"/>
                </a:solidFill>
              </a:rPr>
              <a:t>BABY…</a:t>
            </a:r>
            <a:r>
              <a:rPr lang="zh-TW" altLang="en-US" sz="2000">
                <a:solidFill>
                  <a:srgbClr val="FF0000"/>
                </a:solidFill>
              </a:rPr>
              <a:t>至親</a:t>
            </a:r>
            <a:r>
              <a:rPr lang="en-US" altLang="zh-TW" sz="2000">
                <a:solidFill>
                  <a:srgbClr val="FF0000"/>
                </a:solidFill>
              </a:rPr>
              <a:t>…</a:t>
            </a:r>
            <a:r>
              <a:rPr lang="zh-TW" altLang="en-US" sz="2000">
                <a:solidFill>
                  <a:srgbClr val="FF0000"/>
                </a:solidFill>
              </a:rPr>
              <a:t>朋友</a:t>
            </a:r>
            <a:r>
              <a:rPr lang="en-US" altLang="zh-TW" sz="2000">
                <a:solidFill>
                  <a:srgbClr val="FF0000"/>
                </a:solidFill>
              </a:rPr>
              <a:t>…</a:t>
            </a:r>
            <a:r>
              <a:rPr lang="zh-TW" altLang="en-US" sz="2000">
                <a:solidFill>
                  <a:srgbClr val="FF0000"/>
                </a:solidFill>
              </a:rPr>
              <a:t>各界人士</a:t>
            </a:r>
            <a:r>
              <a:rPr lang="en-US" altLang="zh-TW" sz="2000">
                <a:solidFill>
                  <a:srgbClr val="FF0000"/>
                </a:solidFill>
              </a:rPr>
              <a:t>…</a:t>
            </a:r>
            <a:r>
              <a:rPr lang="zh-TW" altLang="en-US" sz="2000">
                <a:solidFill>
                  <a:srgbClr val="FF0000"/>
                </a:solidFill>
              </a:rPr>
              <a:t>敵人</a:t>
            </a:r>
            <a:endParaRPr lang="zh-TW" altLang="en-US" sz="2000">
              <a:solidFill>
                <a:srgbClr val="FF0000"/>
              </a:solidFill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r>
              <a:rPr lang="zh-TW" altLang="en-US" sz="2000">
                <a:ea typeface="新細明體" panose="02020500000000000000" pitchFamily="18" charset="-120"/>
              </a:rPr>
              <a:t>化瞋為慈，喜樂自在</a:t>
            </a:r>
            <a:r>
              <a:rPr lang="zh-TW" altLang="en-US" sz="2000"/>
              <a:t> </a:t>
            </a:r>
          </a:p>
          <a:p>
            <a:pPr>
              <a:lnSpc>
                <a:spcPct val="80000"/>
              </a:lnSpc>
            </a:pPr>
            <a:r>
              <a:rPr lang="zh-TW" altLang="en-US" sz="2000">
                <a:solidFill>
                  <a:schemeClr val="accent2"/>
                </a:solidFill>
                <a:ea typeface="新細明體" panose="02020500000000000000" pitchFamily="18" charset="-120"/>
              </a:rPr>
              <a:t>遠離苦惱，轉危為機</a:t>
            </a:r>
            <a:r>
              <a:rPr lang="zh-TW" altLang="en-US" sz="2000"/>
              <a:t> </a:t>
            </a:r>
          </a:p>
          <a:p>
            <a:pPr>
              <a:lnSpc>
                <a:spcPct val="80000"/>
              </a:lnSpc>
            </a:pPr>
            <a:r>
              <a:rPr lang="zh-TW" altLang="en-US" sz="2000">
                <a:solidFill>
                  <a:schemeClr val="hlink"/>
                </a:solidFill>
                <a:ea typeface="新細明體" panose="02020500000000000000" pitchFamily="18" charset="-120"/>
              </a:rPr>
              <a:t>隨喜微笑</a:t>
            </a:r>
          </a:p>
          <a:p>
            <a:pPr>
              <a:lnSpc>
                <a:spcPct val="80000"/>
              </a:lnSpc>
            </a:pPr>
            <a:r>
              <a:rPr lang="zh-TW" altLang="en-US" sz="2000">
                <a:solidFill>
                  <a:srgbClr val="800000"/>
                </a:solidFill>
                <a:ea typeface="新細明體" panose="02020500000000000000" pitchFamily="18" charset="-120"/>
              </a:rPr>
              <a:t>平等放下</a:t>
            </a:r>
            <a:r>
              <a:rPr lang="zh-TW" altLang="en-US" sz="2000"/>
              <a:t> </a:t>
            </a:r>
          </a:p>
          <a:p>
            <a:pPr>
              <a:lnSpc>
                <a:spcPct val="80000"/>
              </a:lnSpc>
            </a:pPr>
            <a:endParaRPr lang="zh-TW" altLang="en-US" sz="2000"/>
          </a:p>
          <a:p>
            <a:pPr>
              <a:lnSpc>
                <a:spcPct val="80000"/>
              </a:lnSpc>
            </a:pPr>
            <a:endParaRPr lang="zh-TW" altLang="en-US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Rectangle 4">
            <a:extLst>
              <a:ext uri="{FF2B5EF4-FFF2-40B4-BE49-F238E27FC236}">
                <a16:creationId xmlns:a16="http://schemas.microsoft.com/office/drawing/2014/main" id="{A38BE136-2606-AC4D-89DD-548D3EC84C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>
                <a:solidFill>
                  <a:srgbClr val="FF0000"/>
                </a:solidFill>
                <a:ea typeface="新細明體" panose="02020500000000000000" pitchFamily="18" charset="-120"/>
              </a:rPr>
              <a:t>全「心」運動</a:t>
            </a:r>
            <a:br>
              <a:rPr lang="zh-TW" altLang="en-US">
                <a:solidFill>
                  <a:srgbClr val="FF0000"/>
                </a:solidFill>
                <a:ea typeface="新細明體" panose="02020500000000000000" pitchFamily="18" charset="-120"/>
              </a:rPr>
            </a:br>
            <a:r>
              <a:rPr lang="zh-TW" altLang="en-US">
                <a:solidFill>
                  <a:srgbClr val="FF0000"/>
                </a:solidFill>
                <a:ea typeface="新細明體" panose="02020500000000000000" pitchFamily="18" charset="-120"/>
              </a:rPr>
              <a:t>慈悲無量　微笑放下</a:t>
            </a:r>
            <a:endParaRPr lang="en-US" altLang="zh-TW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26981" name="Rectangle 5">
            <a:extLst>
              <a:ext uri="{FF2B5EF4-FFF2-40B4-BE49-F238E27FC236}">
                <a16:creationId xmlns:a16="http://schemas.microsoft.com/office/drawing/2014/main" id="{17C7470A-96D4-2742-BEFC-4F82AAA3BED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>
                <a:ea typeface="新細明體" panose="02020500000000000000" pitchFamily="18" charset="-120"/>
              </a:rPr>
              <a:t>四式：慈悲喜捨</a:t>
            </a:r>
          </a:p>
          <a:p>
            <a:r>
              <a:rPr lang="zh-TW" altLang="en-US">
                <a:ea typeface="新細明體" panose="02020500000000000000" pitchFamily="18" charset="-120"/>
              </a:rPr>
              <a:t>情緒和諧</a:t>
            </a:r>
          </a:p>
          <a:p>
            <a:r>
              <a:rPr lang="zh-TW" altLang="en-US">
                <a:ea typeface="新細明體" panose="02020500000000000000" pitchFamily="18" charset="-120"/>
              </a:rPr>
              <a:t>圓融之道</a:t>
            </a:r>
          </a:p>
          <a:p>
            <a:endParaRPr lang="zh-TW" altLang="en-US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和風織布設計範本">
  <a:themeElements>
    <a:clrScheme name="和風織布設計範本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和風織布設計範本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和風織布設計範本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和風織布設計範本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和風織布設計範本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和風織布設計範本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和風織布設計範本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和風織布設計範本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和風織布設計範本</Template>
  <TotalTime>424</TotalTime>
  <Words>267</Words>
  <Application>Microsoft Macintosh PowerPoint</Application>
  <PresentationFormat>A4 Paper (210x297 mm)</PresentationFormat>
  <Paragraphs>44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ＭＳ Ｐゴシック</vt:lpstr>
      <vt:lpstr>ＭＳ Ｐ明朝</vt:lpstr>
      <vt:lpstr>新細明體</vt:lpstr>
      <vt:lpstr>文鼎中楷</vt:lpstr>
      <vt:lpstr>和風織布設計範本</vt:lpstr>
      <vt:lpstr>妊娠健康　與　優生　（四）</vt:lpstr>
      <vt:lpstr>身體素描</vt:lpstr>
      <vt:lpstr>三分鐘呼吸訓練</vt:lpstr>
      <vt:lpstr>產前健心運動</vt:lpstr>
      <vt:lpstr>心的訓練 慈、悲、喜、捨</vt:lpstr>
      <vt:lpstr>心理教育　每日一事</vt:lpstr>
      <vt:lpstr>全心運動</vt:lpstr>
      <vt:lpstr>全「心」運動 慈悲無量　微笑放下</vt:lpstr>
    </vt:vector>
  </TitlesOfParts>
  <Manager/>
  <Company>DR CHAN KA PO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subject/>
  <dc:creator>CHAN KA PO</dc:creator>
  <cp:keywords/>
  <dc:description/>
  <cp:lastModifiedBy>Kwok Isaac</cp:lastModifiedBy>
  <cp:revision>13</cp:revision>
  <dcterms:created xsi:type="dcterms:W3CDTF">2007-09-21T00:41:15Z</dcterms:created>
  <dcterms:modified xsi:type="dcterms:W3CDTF">2020-04-10T04:10:07Z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TC011946041028</vt:lpwstr>
  </property>
</Properties>
</file>